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0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16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288000" cy="10287000"/>
  <p:notesSz cx="6858000" cy="9144000"/>
  <p:embeddedFontLst>
    <p:embeddedFont>
      <p:font typeface="Inter" charset="1" panose="02000503000000020004"/>
      <p:regular r:id="rId19"/>
    </p:embeddedFont>
    <p:embeddedFont>
      <p:font typeface="Petrona Bold" charset="1" panose="00000000000000000000"/>
      <p:regular r:id="rId20"/>
    </p:embeddedFont>
    <p:embeddedFont>
      <p:font typeface="Inter Bold" charset="1" panose="02000503000000020004"/>
      <p:regular r:id="rId21"/>
    </p:embeddedFont>
    <p:embeddedFont>
      <p:font typeface="Inter Italics" charset="1" panose="02000503000000020004"/>
      <p:regular r:id="rId22"/>
    </p:embeddedFont>
    <p:embeddedFont>
      <p:font typeface="Petrona Light" charset="1" panose="00000000000000000000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notesMasters/notesMaster1.xml" Type="http://schemas.openxmlformats.org/officeDocument/2006/relationships/notesMaster"/><Relationship Id="rId17" Target="theme/theme2.xml" Type="http://schemas.openxmlformats.org/officeDocument/2006/relationships/theme"/><Relationship Id="rId18" Target="notesSlides/notesSlide1.xml" Type="http://schemas.openxmlformats.org/officeDocument/2006/relationships/notesSlide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notesSlides/notesSlide2.xml" Type="http://schemas.openxmlformats.org/officeDocument/2006/relationships/notesSlide"/><Relationship Id="rId24" Target="notesSlides/notesSlide3.xml" Type="http://schemas.openxmlformats.org/officeDocument/2006/relationships/notesSlide"/><Relationship Id="rId25" Target="notesSlides/notesSlide4.xml" Type="http://schemas.openxmlformats.org/officeDocument/2006/relationships/notesSlide"/><Relationship Id="rId26" Target="fonts/font26.fntdata" Type="http://schemas.openxmlformats.org/officeDocument/2006/relationships/font"/><Relationship Id="rId27" Target="notesSlides/notesSlide5.xml" Type="http://schemas.openxmlformats.org/officeDocument/2006/relationships/notesSlide"/><Relationship Id="rId28" Target="notesSlides/notesSlide6.xml" Type="http://schemas.openxmlformats.org/officeDocument/2006/relationships/notesSlide"/><Relationship Id="rId29" Target="notesSlides/notesSlide7.xml" Type="http://schemas.openxmlformats.org/officeDocument/2006/relationships/notesSlide"/><Relationship Id="rId3" Target="viewProps.xml" Type="http://schemas.openxmlformats.org/officeDocument/2006/relationships/viewProps"/><Relationship Id="rId30" Target="notesSlides/notesSlide8.xml" Type="http://schemas.openxmlformats.org/officeDocument/2006/relationships/notesSlide"/><Relationship Id="rId31" Target="notesSlides/notesSlide9.xml" Type="http://schemas.openxmlformats.org/officeDocument/2006/relationships/notesSlide"/><Relationship Id="rId32" Target="notesSlides/notesSlide10.xml" Type="http://schemas.openxmlformats.org/officeDocument/2006/relationships/notes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_rels/notesSlide10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0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_rels/notesSlide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.xml" Type="http://schemas.openxmlformats.org/officeDocument/2006/relationships/slide"/></Relationships>
</file>

<file path=ppt/notesSlides/_rels/notesSlide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.xml" Type="http://schemas.openxmlformats.org/officeDocument/2006/relationships/slide"/></Relationships>
</file>

<file path=ppt/notesSlides/_rels/notesSlide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9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10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7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8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9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.png" Type="http://schemas.openxmlformats.org/officeDocument/2006/relationships/image"/><Relationship Id="rId4" Target="../media/image2.png" Type="http://schemas.openxmlformats.org/officeDocument/2006/relationships/image"/><Relationship Id="rId5" Target="../media/image3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0.xml" Type="http://schemas.openxmlformats.org/officeDocument/2006/relationships/notesSlide"/><Relationship Id="rId3" Target="../media/image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1.png" Type="http://schemas.openxmlformats.org/officeDocument/2006/relationships/image"/><Relationship Id="rId4" Target="../media/image4.png" Type="http://schemas.openxmlformats.org/officeDocument/2006/relationships/image"/><Relationship Id="rId5" Target="../media/image5.png" Type="http://schemas.openxmlformats.org/officeDocument/2006/relationships/image"/><Relationship Id="rId6" Target="../media/image6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Relationship Id="rId3" Target="../media/image1.png" Type="http://schemas.openxmlformats.org/officeDocument/2006/relationships/image"/><Relationship Id="rId4" Target="../media/image7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Relationship Id="rId3" Target="../media/image1.pn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5.xml" Type="http://schemas.openxmlformats.org/officeDocument/2006/relationships/notesSlide"/><Relationship Id="rId3" Target="../media/image10.pn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6.xml" Type="http://schemas.openxmlformats.org/officeDocument/2006/relationships/notesSlide"/><Relationship Id="rId3" Target="../media/image1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7.xml" Type="http://schemas.openxmlformats.org/officeDocument/2006/relationships/notesSlide"/><Relationship Id="rId3" Target="../media/image1.pn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Relationship Id="rId6" Target="../media/image15.png" Type="http://schemas.openxmlformats.org/officeDocument/2006/relationships/image"/><Relationship Id="rId7" Target="../media/image16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8.xml" Type="http://schemas.openxmlformats.org/officeDocument/2006/relationships/notesSlide"/><Relationship Id="rId3" Target="../media/image1.png" Type="http://schemas.openxmlformats.org/officeDocument/2006/relationships/image"/><Relationship Id="rId4" Target="../media/image17.png" Type="http://schemas.openxmlformats.org/officeDocument/2006/relationships/image"/><Relationship Id="rId5" Target="../media/image18.png" Type="http://schemas.openxmlformats.org/officeDocument/2006/relationships/image"/><Relationship Id="rId6" Target="../media/image19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9.xml" Type="http://schemas.openxmlformats.org/officeDocument/2006/relationships/notesSlide"/><Relationship Id="rId3" Target="../media/image1.png" Type="http://schemas.openxmlformats.org/officeDocument/2006/relationships/image"/><Relationship Id="rId4" Target="../media/image20.png" Type="http://schemas.openxmlformats.org/officeDocument/2006/relationships/image"/><Relationship Id="rId5" Target="../media/image21.svg" Type="http://schemas.openxmlformats.org/officeDocument/2006/relationships/image"/><Relationship Id="rId6" Target="../media/image22.png" Type="http://schemas.openxmlformats.org/officeDocument/2006/relationships/image"/><Relationship Id="rId7" Target="../media/image23.svg" Type="http://schemas.openxmlformats.org/officeDocument/2006/relationships/image"/><Relationship Id="rId8" Target="../media/image24.png" Type="http://schemas.openxmlformats.org/officeDocument/2006/relationships/image"/><Relationship Id="rId9" Target="../media/image25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5" id="5" descr="preencoded.png"/>
          <p:cNvSpPr/>
          <p:nvPr/>
        </p:nvSpPr>
        <p:spPr>
          <a:xfrm flipH="false" flipV="false" rot="0">
            <a:off x="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7850238" y="3143250"/>
            <a:ext cx="1136894" cy="532809"/>
            <a:chOff x="0" y="0"/>
            <a:chExt cx="1515859" cy="71041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515872" cy="710438"/>
            </a:xfrm>
            <a:custGeom>
              <a:avLst/>
              <a:gdLst/>
              <a:ahLst/>
              <a:cxnLst/>
              <a:rect r="r" b="b" t="t" l="l"/>
              <a:pathLst>
                <a:path h="710438" w="1515872">
                  <a:moveTo>
                    <a:pt x="0" y="127000"/>
                  </a:moveTo>
                  <a:cubicBezTo>
                    <a:pt x="0" y="56896"/>
                    <a:pt x="56896" y="0"/>
                    <a:pt x="127000" y="0"/>
                  </a:cubicBezTo>
                  <a:lnTo>
                    <a:pt x="1388872" y="0"/>
                  </a:lnTo>
                  <a:cubicBezTo>
                    <a:pt x="1458976" y="0"/>
                    <a:pt x="1515872" y="56896"/>
                    <a:pt x="1515872" y="127000"/>
                  </a:cubicBezTo>
                  <a:lnTo>
                    <a:pt x="1515872" y="583438"/>
                  </a:lnTo>
                  <a:cubicBezTo>
                    <a:pt x="1515872" y="653542"/>
                    <a:pt x="1458976" y="710438"/>
                    <a:pt x="1388872" y="710438"/>
                  </a:cubicBezTo>
                  <a:lnTo>
                    <a:pt x="127000" y="710438"/>
                  </a:lnTo>
                  <a:cubicBezTo>
                    <a:pt x="56896" y="710438"/>
                    <a:pt x="0" y="653542"/>
                    <a:pt x="0" y="583438"/>
                  </a:cubicBezTo>
                  <a:close/>
                </a:path>
              </a:pathLst>
            </a:custGeom>
            <a:solidFill>
              <a:srgbClr val="CCEEFF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578647" y="1366351"/>
            <a:ext cx="5700706" cy="7125883"/>
          </a:xfrm>
          <a:custGeom>
            <a:avLst/>
            <a:gdLst/>
            <a:ahLst/>
            <a:cxnLst/>
            <a:rect r="r" b="b" t="t" l="l"/>
            <a:pathLst>
              <a:path h="7125883" w="5700706">
                <a:moveTo>
                  <a:pt x="0" y="0"/>
                </a:moveTo>
                <a:lnTo>
                  <a:pt x="5700706" y="0"/>
                </a:lnTo>
                <a:lnTo>
                  <a:pt x="5700706" y="7125882"/>
                </a:lnTo>
                <a:lnTo>
                  <a:pt x="0" y="712588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8020345" y="3152032"/>
            <a:ext cx="796681" cy="439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12"/>
              </a:lnSpc>
            </a:pPr>
            <a:r>
              <a:rPr lang="en-US" sz="175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DAY 06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850238" y="3741839"/>
            <a:ext cx="8002486" cy="9779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12"/>
              </a:lnSpc>
            </a:pPr>
            <a:r>
              <a:rPr lang="en-US" sz="5812" b="true">
                <a:solidFill>
                  <a:srgbClr val="000000"/>
                </a:solidFill>
                <a:latin typeface="Petrona Bold"/>
                <a:ea typeface="Petrona Bold"/>
                <a:cs typeface="Petrona Bold"/>
                <a:sym typeface="Petrona Bold"/>
              </a:rPr>
              <a:t>Medallion Architecture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850238" y="5059261"/>
            <a:ext cx="9445523" cy="5393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Building a 3-Layer Data Pipeline with Databricks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850238" y="5831834"/>
            <a:ext cx="9445523" cy="5393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b="true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Presented by:</a:t>
            </a:r>
            <a:r>
              <a:rPr lang="en-US" sz="218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Ruchi Wange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850238" y="6604397"/>
            <a:ext cx="9445523" cy="5393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i="true">
                <a:solidFill>
                  <a:srgbClr val="272525"/>
                </a:solidFill>
                <a:latin typeface="Inter Italics"/>
                <a:ea typeface="Inter Italics"/>
                <a:cs typeface="Inter Italics"/>
                <a:sym typeface="Inter Italics"/>
              </a:rPr>
              <a:t>In Collaboration With: Databricks | Codebasics | Indian Data Club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5" id="5"/>
          <p:cNvSpPr txBox="true"/>
          <p:nvPr/>
        </p:nvSpPr>
        <p:spPr>
          <a:xfrm rot="0">
            <a:off x="992238" y="3224508"/>
            <a:ext cx="9445523" cy="19273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624"/>
              </a:lnSpc>
            </a:pPr>
            <a:r>
              <a:rPr lang="en-US" sz="11687" b="true">
                <a:solidFill>
                  <a:srgbClr val="000000"/>
                </a:solidFill>
                <a:latin typeface="Petrona Bold"/>
                <a:ea typeface="Petrona Bold"/>
                <a:cs typeface="Petrona Bold"/>
                <a:sym typeface="Petrona Bold"/>
              </a:rPr>
              <a:t>Thank You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92238" y="5462740"/>
            <a:ext cx="9445523" cy="681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37"/>
              </a:lnSpc>
            </a:pPr>
            <a:r>
              <a:rPr lang="en-US" sz="2750" b="true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Presented by: Ruchi Wange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28324" y="6447387"/>
            <a:ext cx="1494148" cy="3085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99"/>
              </a:lnSpc>
            </a:pPr>
            <a:r>
              <a:rPr lang="en-US" sz="1679">
                <a:solidFill>
                  <a:srgbClr val="007EBD"/>
                </a:solidFill>
                <a:latin typeface="Inter"/>
                <a:ea typeface="Inter"/>
                <a:cs typeface="Inter"/>
                <a:sym typeface="Inter"/>
              </a:rPr>
              <a:t>DATABRICKS | 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843183" y="6417802"/>
            <a:ext cx="1702166" cy="3381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12"/>
              </a:lnSpc>
            </a:pPr>
            <a:r>
              <a:rPr lang="en-US" sz="1750">
                <a:solidFill>
                  <a:srgbClr val="007EBD"/>
                </a:solidFill>
                <a:latin typeface="Inter"/>
                <a:ea typeface="Inter"/>
                <a:cs typeface="Inter"/>
                <a:sym typeface="Inter"/>
              </a:rPr>
              <a:t>CODEBASICS |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545349" y="6417802"/>
            <a:ext cx="2097881" cy="3381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12"/>
              </a:lnSpc>
            </a:pPr>
            <a:r>
              <a:rPr lang="en-US" sz="1750">
                <a:solidFill>
                  <a:srgbClr val="007EBD"/>
                </a:solidFill>
                <a:latin typeface="Inter"/>
                <a:ea typeface="Inter"/>
                <a:cs typeface="Inter"/>
                <a:sym typeface="Inter"/>
              </a:rPr>
              <a:t>INDIAN DATA CLUB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5" id="5" descr="preencoded.png"/>
          <p:cNvSpPr/>
          <p:nvPr/>
        </p:nvSpPr>
        <p:spPr>
          <a:xfrm flipH="false" flipV="false" rot="0">
            <a:off x="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 descr="preencoded.png"/>
          <p:cNvSpPr/>
          <p:nvPr/>
        </p:nvSpPr>
        <p:spPr>
          <a:xfrm flipH="false" flipV="false" rot="0">
            <a:off x="354435" y="1448543"/>
            <a:ext cx="6149130" cy="3325711"/>
          </a:xfrm>
          <a:custGeom>
            <a:avLst/>
            <a:gdLst/>
            <a:ahLst/>
            <a:cxnLst/>
            <a:rect r="r" b="b" t="t" l="l"/>
            <a:pathLst>
              <a:path h="3325711" w="6149130">
                <a:moveTo>
                  <a:pt x="0" y="0"/>
                </a:moveTo>
                <a:lnTo>
                  <a:pt x="6149130" y="0"/>
                </a:lnTo>
                <a:lnTo>
                  <a:pt x="6149130" y="3325711"/>
                </a:lnTo>
                <a:lnTo>
                  <a:pt x="0" y="332571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7850238" y="1682648"/>
            <a:ext cx="9445523" cy="19082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12"/>
              </a:lnSpc>
            </a:pPr>
            <a:r>
              <a:rPr lang="en-US" sz="5812" b="true">
                <a:solidFill>
                  <a:srgbClr val="000000"/>
                </a:solidFill>
                <a:latin typeface="Petrona Bold"/>
                <a:ea typeface="Petrona Bold"/>
                <a:cs typeface="Petrona Bold"/>
                <a:sym typeface="Petrona Bold"/>
              </a:rPr>
              <a:t>What is Medallion Architecture?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7845476" y="4011368"/>
            <a:ext cx="4590459" cy="2591695"/>
            <a:chOff x="0" y="0"/>
            <a:chExt cx="6120613" cy="345559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6350" y="6350"/>
              <a:ext cx="6107811" cy="3442843"/>
            </a:xfrm>
            <a:custGeom>
              <a:avLst/>
              <a:gdLst/>
              <a:ahLst/>
              <a:cxnLst/>
              <a:rect r="r" b="b" t="t" l="l"/>
              <a:pathLst>
                <a:path h="3442843" w="6107811">
                  <a:moveTo>
                    <a:pt x="0" y="158750"/>
                  </a:moveTo>
                  <a:cubicBezTo>
                    <a:pt x="0" y="71120"/>
                    <a:pt x="71247" y="0"/>
                    <a:pt x="159004" y="0"/>
                  </a:cubicBezTo>
                  <a:lnTo>
                    <a:pt x="5948807" y="0"/>
                  </a:lnTo>
                  <a:cubicBezTo>
                    <a:pt x="6036691" y="0"/>
                    <a:pt x="6107811" y="71120"/>
                    <a:pt x="6107811" y="158750"/>
                  </a:cubicBezTo>
                  <a:lnTo>
                    <a:pt x="6107811" y="3284093"/>
                  </a:lnTo>
                  <a:cubicBezTo>
                    <a:pt x="6107811" y="3371850"/>
                    <a:pt x="6036564" y="3442843"/>
                    <a:pt x="5948807" y="3442843"/>
                  </a:cubicBezTo>
                  <a:lnTo>
                    <a:pt x="159004" y="3442843"/>
                  </a:lnTo>
                  <a:cubicBezTo>
                    <a:pt x="71247" y="3442843"/>
                    <a:pt x="0" y="3371850"/>
                    <a:pt x="0" y="3284093"/>
                  </a:cubicBezTo>
                  <a:close/>
                </a:path>
              </a:pathLst>
            </a:custGeom>
            <a:solidFill>
              <a:srgbClr val="CCEEFF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120511" cy="3455543"/>
            </a:xfrm>
            <a:custGeom>
              <a:avLst/>
              <a:gdLst/>
              <a:ahLst/>
              <a:cxnLst/>
              <a:rect r="r" b="b" t="t" l="l"/>
              <a:pathLst>
                <a:path h="3455543" w="6120511">
                  <a:moveTo>
                    <a:pt x="0" y="165100"/>
                  </a:moveTo>
                  <a:cubicBezTo>
                    <a:pt x="0" y="73914"/>
                    <a:pt x="74041" y="0"/>
                    <a:pt x="165354" y="0"/>
                  </a:cubicBezTo>
                  <a:lnTo>
                    <a:pt x="5955157" y="0"/>
                  </a:lnTo>
                  <a:lnTo>
                    <a:pt x="5955157" y="6350"/>
                  </a:lnTo>
                  <a:lnTo>
                    <a:pt x="5955157" y="0"/>
                  </a:lnTo>
                  <a:cubicBezTo>
                    <a:pt x="6046470" y="0"/>
                    <a:pt x="6120511" y="73914"/>
                    <a:pt x="6120511" y="165100"/>
                  </a:cubicBezTo>
                  <a:lnTo>
                    <a:pt x="6114161" y="165100"/>
                  </a:lnTo>
                  <a:lnTo>
                    <a:pt x="6120511" y="165100"/>
                  </a:lnTo>
                  <a:lnTo>
                    <a:pt x="6120511" y="3290443"/>
                  </a:lnTo>
                  <a:lnTo>
                    <a:pt x="6114161" y="3290443"/>
                  </a:lnTo>
                  <a:lnTo>
                    <a:pt x="6120511" y="3290443"/>
                  </a:lnTo>
                  <a:cubicBezTo>
                    <a:pt x="6120511" y="3381629"/>
                    <a:pt x="6046470" y="3455543"/>
                    <a:pt x="5955157" y="3455543"/>
                  </a:cubicBezTo>
                  <a:lnTo>
                    <a:pt x="5955157" y="3449193"/>
                  </a:lnTo>
                  <a:lnTo>
                    <a:pt x="5955157" y="3455543"/>
                  </a:lnTo>
                  <a:lnTo>
                    <a:pt x="165354" y="3455543"/>
                  </a:lnTo>
                  <a:lnTo>
                    <a:pt x="165354" y="3449193"/>
                  </a:lnTo>
                  <a:lnTo>
                    <a:pt x="165354" y="3455543"/>
                  </a:lnTo>
                  <a:cubicBezTo>
                    <a:pt x="74041" y="3455543"/>
                    <a:pt x="0" y="3381629"/>
                    <a:pt x="0" y="3290443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3290443"/>
                  </a:lnTo>
                  <a:lnTo>
                    <a:pt x="6350" y="3290443"/>
                  </a:lnTo>
                  <a:lnTo>
                    <a:pt x="12700" y="3290443"/>
                  </a:lnTo>
                  <a:cubicBezTo>
                    <a:pt x="12700" y="3374644"/>
                    <a:pt x="81026" y="3442843"/>
                    <a:pt x="165354" y="3442843"/>
                  </a:cubicBezTo>
                  <a:lnTo>
                    <a:pt x="5955157" y="3442843"/>
                  </a:lnTo>
                  <a:cubicBezTo>
                    <a:pt x="6039485" y="3442843"/>
                    <a:pt x="6107811" y="3374644"/>
                    <a:pt x="6107811" y="3290443"/>
                  </a:cubicBezTo>
                  <a:lnTo>
                    <a:pt x="6107811" y="165100"/>
                  </a:lnTo>
                  <a:cubicBezTo>
                    <a:pt x="6107811" y="80899"/>
                    <a:pt x="6039485" y="12700"/>
                    <a:pt x="5955157" y="12700"/>
                  </a:cubicBezTo>
                  <a:lnTo>
                    <a:pt x="165354" y="12700"/>
                  </a:lnTo>
                  <a:lnTo>
                    <a:pt x="165354" y="6350"/>
                  </a:lnTo>
                  <a:lnTo>
                    <a:pt x="165354" y="12700"/>
                  </a:lnTo>
                  <a:cubicBezTo>
                    <a:pt x="81026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B2D4E5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11" id="11"/>
          <p:cNvSpPr txBox="true"/>
          <p:nvPr/>
        </p:nvSpPr>
        <p:spPr>
          <a:xfrm rot="0">
            <a:off x="8143284" y="4280592"/>
            <a:ext cx="3721303" cy="4936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25"/>
              </a:lnSpc>
            </a:pPr>
            <a:r>
              <a:rPr lang="en-US" sz="2874" b="true">
                <a:solidFill>
                  <a:srgbClr val="272525"/>
                </a:solidFill>
                <a:latin typeface="Petrona Bold"/>
                <a:ea typeface="Petrona Bold"/>
                <a:cs typeface="Petrona Bold"/>
                <a:sym typeface="Petrona Bold"/>
              </a:rPr>
              <a:t>Bronze Layer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143284" y="4858645"/>
            <a:ext cx="3994842" cy="14466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Raw data ingestion from source systems with minimal transformation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12709922" y="4011368"/>
            <a:ext cx="4590602" cy="2591695"/>
            <a:chOff x="0" y="0"/>
            <a:chExt cx="6120803" cy="3455594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6350" y="6350"/>
              <a:ext cx="6108065" cy="3442843"/>
            </a:xfrm>
            <a:custGeom>
              <a:avLst/>
              <a:gdLst/>
              <a:ahLst/>
              <a:cxnLst/>
              <a:rect r="r" b="b" t="t" l="l"/>
              <a:pathLst>
                <a:path h="3442843" w="6108065">
                  <a:moveTo>
                    <a:pt x="0" y="158750"/>
                  </a:moveTo>
                  <a:cubicBezTo>
                    <a:pt x="0" y="71120"/>
                    <a:pt x="71247" y="0"/>
                    <a:pt x="159004" y="0"/>
                  </a:cubicBezTo>
                  <a:lnTo>
                    <a:pt x="5949061" y="0"/>
                  </a:lnTo>
                  <a:cubicBezTo>
                    <a:pt x="6036945" y="0"/>
                    <a:pt x="6108065" y="71120"/>
                    <a:pt x="6108065" y="158750"/>
                  </a:cubicBezTo>
                  <a:lnTo>
                    <a:pt x="6108065" y="3284093"/>
                  </a:lnTo>
                  <a:cubicBezTo>
                    <a:pt x="6108065" y="3371850"/>
                    <a:pt x="6036818" y="3442843"/>
                    <a:pt x="5949061" y="3442843"/>
                  </a:cubicBezTo>
                  <a:lnTo>
                    <a:pt x="159004" y="3442843"/>
                  </a:lnTo>
                  <a:cubicBezTo>
                    <a:pt x="71247" y="3442843"/>
                    <a:pt x="0" y="3371850"/>
                    <a:pt x="0" y="3284093"/>
                  </a:cubicBezTo>
                  <a:close/>
                </a:path>
              </a:pathLst>
            </a:custGeom>
            <a:solidFill>
              <a:srgbClr val="CCEEFF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120765" cy="3455543"/>
            </a:xfrm>
            <a:custGeom>
              <a:avLst/>
              <a:gdLst/>
              <a:ahLst/>
              <a:cxnLst/>
              <a:rect r="r" b="b" t="t" l="l"/>
              <a:pathLst>
                <a:path h="3455543" w="6120765">
                  <a:moveTo>
                    <a:pt x="0" y="165100"/>
                  </a:moveTo>
                  <a:cubicBezTo>
                    <a:pt x="0" y="73914"/>
                    <a:pt x="74041" y="0"/>
                    <a:pt x="165354" y="0"/>
                  </a:cubicBezTo>
                  <a:lnTo>
                    <a:pt x="5955411" y="0"/>
                  </a:lnTo>
                  <a:lnTo>
                    <a:pt x="5955411" y="6350"/>
                  </a:lnTo>
                  <a:lnTo>
                    <a:pt x="5955411" y="0"/>
                  </a:lnTo>
                  <a:cubicBezTo>
                    <a:pt x="6046724" y="0"/>
                    <a:pt x="6120765" y="73914"/>
                    <a:pt x="6120765" y="165100"/>
                  </a:cubicBezTo>
                  <a:lnTo>
                    <a:pt x="6114415" y="165100"/>
                  </a:lnTo>
                  <a:lnTo>
                    <a:pt x="6120765" y="165100"/>
                  </a:lnTo>
                  <a:lnTo>
                    <a:pt x="6120765" y="3290443"/>
                  </a:lnTo>
                  <a:lnTo>
                    <a:pt x="6114415" y="3290443"/>
                  </a:lnTo>
                  <a:lnTo>
                    <a:pt x="6120765" y="3290443"/>
                  </a:lnTo>
                  <a:cubicBezTo>
                    <a:pt x="6120765" y="3381629"/>
                    <a:pt x="6046724" y="3455543"/>
                    <a:pt x="5955411" y="3455543"/>
                  </a:cubicBezTo>
                  <a:lnTo>
                    <a:pt x="5955411" y="3449193"/>
                  </a:lnTo>
                  <a:lnTo>
                    <a:pt x="5955411" y="3455543"/>
                  </a:lnTo>
                  <a:lnTo>
                    <a:pt x="165354" y="3455543"/>
                  </a:lnTo>
                  <a:lnTo>
                    <a:pt x="165354" y="3449193"/>
                  </a:lnTo>
                  <a:lnTo>
                    <a:pt x="165354" y="3455543"/>
                  </a:lnTo>
                  <a:cubicBezTo>
                    <a:pt x="74041" y="3455543"/>
                    <a:pt x="0" y="3381629"/>
                    <a:pt x="0" y="3290443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3290443"/>
                  </a:lnTo>
                  <a:lnTo>
                    <a:pt x="6350" y="3290443"/>
                  </a:lnTo>
                  <a:lnTo>
                    <a:pt x="12700" y="3290443"/>
                  </a:lnTo>
                  <a:cubicBezTo>
                    <a:pt x="12700" y="3374644"/>
                    <a:pt x="81026" y="3442843"/>
                    <a:pt x="165354" y="3442843"/>
                  </a:cubicBezTo>
                  <a:lnTo>
                    <a:pt x="5955411" y="3442843"/>
                  </a:lnTo>
                  <a:cubicBezTo>
                    <a:pt x="6039739" y="3442843"/>
                    <a:pt x="6108065" y="3374644"/>
                    <a:pt x="6108065" y="3290443"/>
                  </a:cubicBezTo>
                  <a:lnTo>
                    <a:pt x="6108065" y="165100"/>
                  </a:lnTo>
                  <a:cubicBezTo>
                    <a:pt x="6108065" y="80899"/>
                    <a:pt x="6039739" y="12700"/>
                    <a:pt x="5955411" y="12700"/>
                  </a:cubicBezTo>
                  <a:lnTo>
                    <a:pt x="165354" y="12700"/>
                  </a:lnTo>
                  <a:lnTo>
                    <a:pt x="165354" y="6350"/>
                  </a:lnTo>
                  <a:lnTo>
                    <a:pt x="165354" y="12700"/>
                  </a:lnTo>
                  <a:cubicBezTo>
                    <a:pt x="81026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B2D4E5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16" id="16"/>
          <p:cNvSpPr txBox="true"/>
          <p:nvPr/>
        </p:nvSpPr>
        <p:spPr>
          <a:xfrm rot="0">
            <a:off x="13007731" y="4280592"/>
            <a:ext cx="3721303" cy="4936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25"/>
              </a:lnSpc>
            </a:pPr>
            <a:r>
              <a:rPr lang="en-US" sz="2874" b="true">
                <a:solidFill>
                  <a:srgbClr val="272525"/>
                </a:solidFill>
                <a:latin typeface="Petrona Bold"/>
                <a:ea typeface="Petrona Bold"/>
                <a:cs typeface="Petrona Bold"/>
                <a:sym typeface="Petrona Bold"/>
              </a:rPr>
              <a:t>Silver Layer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3007731" y="4858645"/>
            <a:ext cx="3994995" cy="14466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Cleaned, validated, and deduplicated data ready for analysis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7845476" y="6877050"/>
            <a:ext cx="9455048" cy="1684439"/>
            <a:chOff x="0" y="0"/>
            <a:chExt cx="12606731" cy="2245919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6350" y="6350"/>
              <a:ext cx="12594082" cy="2233168"/>
            </a:xfrm>
            <a:custGeom>
              <a:avLst/>
              <a:gdLst/>
              <a:ahLst/>
              <a:cxnLst/>
              <a:rect r="r" b="b" t="t" l="l"/>
              <a:pathLst>
                <a:path h="2233168" w="12594082">
                  <a:moveTo>
                    <a:pt x="0" y="158750"/>
                  </a:moveTo>
                  <a:cubicBezTo>
                    <a:pt x="0" y="71120"/>
                    <a:pt x="71374" y="0"/>
                    <a:pt x="159512" y="0"/>
                  </a:cubicBezTo>
                  <a:lnTo>
                    <a:pt x="12434570" y="0"/>
                  </a:lnTo>
                  <a:cubicBezTo>
                    <a:pt x="12522708" y="0"/>
                    <a:pt x="12594082" y="71120"/>
                    <a:pt x="12594082" y="158750"/>
                  </a:cubicBezTo>
                  <a:lnTo>
                    <a:pt x="12594082" y="2074418"/>
                  </a:lnTo>
                  <a:cubicBezTo>
                    <a:pt x="12594082" y="2162048"/>
                    <a:pt x="12522708" y="2233168"/>
                    <a:pt x="12434570" y="2233168"/>
                  </a:cubicBezTo>
                  <a:lnTo>
                    <a:pt x="159512" y="2233168"/>
                  </a:lnTo>
                  <a:cubicBezTo>
                    <a:pt x="71374" y="2233168"/>
                    <a:pt x="0" y="2162048"/>
                    <a:pt x="0" y="2074418"/>
                  </a:cubicBezTo>
                  <a:close/>
                </a:path>
              </a:pathLst>
            </a:custGeom>
            <a:solidFill>
              <a:srgbClr val="CCEEFF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2606782" cy="2245868"/>
            </a:xfrm>
            <a:custGeom>
              <a:avLst/>
              <a:gdLst/>
              <a:ahLst/>
              <a:cxnLst/>
              <a:rect r="r" b="b" t="t" l="l"/>
              <a:pathLst>
                <a:path h="2245868" w="12606782">
                  <a:moveTo>
                    <a:pt x="0" y="165100"/>
                  </a:moveTo>
                  <a:cubicBezTo>
                    <a:pt x="0" y="73914"/>
                    <a:pt x="74295" y="0"/>
                    <a:pt x="165862" y="0"/>
                  </a:cubicBezTo>
                  <a:lnTo>
                    <a:pt x="12440920" y="0"/>
                  </a:lnTo>
                  <a:lnTo>
                    <a:pt x="12440920" y="6350"/>
                  </a:lnTo>
                  <a:lnTo>
                    <a:pt x="12440920" y="0"/>
                  </a:lnTo>
                  <a:cubicBezTo>
                    <a:pt x="12532487" y="0"/>
                    <a:pt x="12606782" y="73914"/>
                    <a:pt x="12606782" y="165100"/>
                  </a:cubicBezTo>
                  <a:lnTo>
                    <a:pt x="12600432" y="165100"/>
                  </a:lnTo>
                  <a:lnTo>
                    <a:pt x="12606782" y="165100"/>
                  </a:lnTo>
                  <a:lnTo>
                    <a:pt x="12606782" y="2080768"/>
                  </a:lnTo>
                  <a:lnTo>
                    <a:pt x="12600432" y="2080768"/>
                  </a:lnTo>
                  <a:lnTo>
                    <a:pt x="12606782" y="2080768"/>
                  </a:lnTo>
                  <a:cubicBezTo>
                    <a:pt x="12606782" y="2171954"/>
                    <a:pt x="12532487" y="2245868"/>
                    <a:pt x="12440920" y="2245868"/>
                  </a:cubicBezTo>
                  <a:lnTo>
                    <a:pt x="12440920" y="2239518"/>
                  </a:lnTo>
                  <a:lnTo>
                    <a:pt x="12440920" y="2245868"/>
                  </a:lnTo>
                  <a:lnTo>
                    <a:pt x="165862" y="2245868"/>
                  </a:lnTo>
                  <a:lnTo>
                    <a:pt x="165862" y="2239518"/>
                  </a:lnTo>
                  <a:lnTo>
                    <a:pt x="165862" y="2245868"/>
                  </a:lnTo>
                  <a:cubicBezTo>
                    <a:pt x="74295" y="2245868"/>
                    <a:pt x="0" y="2171954"/>
                    <a:pt x="0" y="2080768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2080768"/>
                  </a:lnTo>
                  <a:lnTo>
                    <a:pt x="6350" y="2080768"/>
                  </a:lnTo>
                  <a:lnTo>
                    <a:pt x="12700" y="2080768"/>
                  </a:lnTo>
                  <a:cubicBezTo>
                    <a:pt x="12700" y="2164969"/>
                    <a:pt x="81280" y="2233168"/>
                    <a:pt x="165862" y="2233168"/>
                  </a:cubicBezTo>
                  <a:lnTo>
                    <a:pt x="12440920" y="2233168"/>
                  </a:lnTo>
                  <a:cubicBezTo>
                    <a:pt x="12525501" y="2233168"/>
                    <a:pt x="12594082" y="2164842"/>
                    <a:pt x="12594082" y="2080768"/>
                  </a:cubicBezTo>
                  <a:lnTo>
                    <a:pt x="12594082" y="165100"/>
                  </a:lnTo>
                  <a:cubicBezTo>
                    <a:pt x="12594082" y="80899"/>
                    <a:pt x="12525501" y="12700"/>
                    <a:pt x="12440920" y="12700"/>
                  </a:cubicBezTo>
                  <a:lnTo>
                    <a:pt x="165862" y="12700"/>
                  </a:lnTo>
                  <a:lnTo>
                    <a:pt x="165862" y="6350"/>
                  </a:lnTo>
                  <a:lnTo>
                    <a:pt x="165862" y="12700"/>
                  </a:lnTo>
                  <a:cubicBezTo>
                    <a:pt x="81280" y="12700"/>
                    <a:pt x="12700" y="81026"/>
                    <a:pt x="12700" y="165100"/>
                  </a:cubicBezTo>
                  <a:close/>
                </a:path>
              </a:pathLst>
            </a:custGeom>
            <a:solidFill>
              <a:srgbClr val="B2D4E5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21" id="21"/>
          <p:cNvSpPr txBox="true"/>
          <p:nvPr/>
        </p:nvSpPr>
        <p:spPr>
          <a:xfrm rot="0">
            <a:off x="8143284" y="7146284"/>
            <a:ext cx="3721303" cy="4936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25"/>
              </a:lnSpc>
            </a:pPr>
            <a:r>
              <a:rPr lang="en-US" sz="2874" b="true">
                <a:solidFill>
                  <a:srgbClr val="272525"/>
                </a:solidFill>
                <a:latin typeface="Petrona Bold"/>
                <a:ea typeface="Petrona Bold"/>
                <a:cs typeface="Petrona Bold"/>
                <a:sym typeface="Petrona Bold"/>
              </a:rPr>
              <a:t>Gold Layer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8143284" y="7724327"/>
            <a:ext cx="8859441" cy="5393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Business-ready aggregations and insights for reporting</a:t>
            </a:r>
          </a:p>
        </p:txBody>
      </p:sp>
      <p:sp>
        <p:nvSpPr>
          <p:cNvPr name="Freeform 23" id="23" descr="preencoded.png"/>
          <p:cNvSpPr/>
          <p:nvPr/>
        </p:nvSpPr>
        <p:spPr>
          <a:xfrm flipH="false" flipV="false" rot="0">
            <a:off x="806124" y="5719127"/>
            <a:ext cx="5245753" cy="2842362"/>
          </a:xfrm>
          <a:custGeom>
            <a:avLst/>
            <a:gdLst/>
            <a:ahLst/>
            <a:cxnLst/>
            <a:rect r="r" b="b" t="t" l="l"/>
            <a:pathLst>
              <a:path h="2842362" w="5245753">
                <a:moveTo>
                  <a:pt x="0" y="0"/>
                </a:moveTo>
                <a:lnTo>
                  <a:pt x="5245752" y="0"/>
                </a:lnTo>
                <a:lnTo>
                  <a:pt x="5245752" y="2842362"/>
                </a:lnTo>
                <a:lnTo>
                  <a:pt x="0" y="284236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11519" r="0" b="-11519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5" id="5"/>
          <p:cNvSpPr txBox="true"/>
          <p:nvPr/>
        </p:nvSpPr>
        <p:spPr>
          <a:xfrm rot="0">
            <a:off x="992238" y="1826866"/>
            <a:ext cx="7442749" cy="9779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12"/>
              </a:lnSpc>
            </a:pPr>
            <a:r>
              <a:rPr lang="en-US" sz="5812" b="true">
                <a:solidFill>
                  <a:srgbClr val="000000"/>
                </a:solidFill>
                <a:latin typeface="Petrona Bold"/>
                <a:ea typeface="Petrona Bold"/>
                <a:cs typeface="Petrona Bold"/>
                <a:sym typeface="Petrona Bold"/>
              </a:rPr>
              <a:t>Project Overview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92238" y="3484959"/>
            <a:ext cx="3721303" cy="4936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25"/>
              </a:lnSpc>
            </a:pPr>
            <a:r>
              <a:rPr lang="en-US" sz="2874" b="true">
                <a:solidFill>
                  <a:srgbClr val="000000"/>
                </a:solidFill>
                <a:latin typeface="Petrona Bold"/>
                <a:ea typeface="Petrona Bold"/>
                <a:cs typeface="Petrona Bold"/>
                <a:sym typeface="Petrona Bold"/>
              </a:rPr>
              <a:t>E-commerce Dataset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92238" y="4176417"/>
            <a:ext cx="9505359" cy="992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Real-world e-commerce data from November 2019 containing user behavior, product categories, and transaction details.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92238" y="5424335"/>
            <a:ext cx="3721303" cy="4936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25"/>
              </a:lnSpc>
            </a:pPr>
            <a:r>
              <a:rPr lang="en-US" sz="2874" b="true">
                <a:solidFill>
                  <a:srgbClr val="000000"/>
                </a:solidFill>
                <a:latin typeface="Petrona Bold"/>
                <a:ea typeface="Petrona Bold"/>
                <a:cs typeface="Petrona Bold"/>
                <a:sym typeface="Petrona Bold"/>
              </a:rPr>
              <a:t>Technology Stack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92238" y="6115793"/>
            <a:ext cx="9505359" cy="5393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9902" indent="-164951" lvl="1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Databricks workspace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92238" y="6668538"/>
            <a:ext cx="9505359" cy="5393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9902" indent="-164951" lvl="1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Delta Lake format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92238" y="7221293"/>
            <a:ext cx="9505359" cy="5393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9902" indent="-164951" lvl="1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PySpark for transformations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92238" y="7774038"/>
            <a:ext cx="9505359" cy="5393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9902" indent="-164951" lvl="1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SQL for validation</a:t>
            </a:r>
          </a:p>
        </p:txBody>
      </p:sp>
      <p:sp>
        <p:nvSpPr>
          <p:cNvPr name="Freeform 13" id="13" descr="preencoded.png"/>
          <p:cNvSpPr/>
          <p:nvPr/>
        </p:nvSpPr>
        <p:spPr>
          <a:xfrm flipH="false" flipV="false" rot="0">
            <a:off x="11198866" y="3548958"/>
            <a:ext cx="6106268" cy="2985935"/>
          </a:xfrm>
          <a:custGeom>
            <a:avLst/>
            <a:gdLst/>
            <a:ahLst/>
            <a:cxnLst/>
            <a:rect r="r" b="b" t="t" l="l"/>
            <a:pathLst>
              <a:path h="2985935" w="6106268">
                <a:moveTo>
                  <a:pt x="0" y="0"/>
                </a:moveTo>
                <a:lnTo>
                  <a:pt x="6106268" y="0"/>
                </a:lnTo>
                <a:lnTo>
                  <a:pt x="6106268" y="2985935"/>
                </a:lnTo>
                <a:lnTo>
                  <a:pt x="0" y="298593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1" t="0" r="-71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5" id="5"/>
          <p:cNvGrpSpPr/>
          <p:nvPr/>
        </p:nvGrpSpPr>
        <p:grpSpPr>
          <a:xfrm rot="0">
            <a:off x="987476" y="2693194"/>
            <a:ext cx="2393747" cy="561384"/>
            <a:chOff x="0" y="0"/>
            <a:chExt cx="3191662" cy="74851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191637" cy="748538"/>
            </a:xfrm>
            <a:custGeom>
              <a:avLst/>
              <a:gdLst/>
              <a:ahLst/>
              <a:cxnLst/>
              <a:rect r="r" b="b" t="t" l="l"/>
              <a:pathLst>
                <a:path h="748538" w="3191637">
                  <a:moveTo>
                    <a:pt x="0" y="133350"/>
                  </a:moveTo>
                  <a:cubicBezTo>
                    <a:pt x="0" y="59690"/>
                    <a:pt x="60579" y="0"/>
                    <a:pt x="135001" y="0"/>
                  </a:cubicBezTo>
                  <a:lnTo>
                    <a:pt x="3056636" y="0"/>
                  </a:lnTo>
                  <a:lnTo>
                    <a:pt x="3056636" y="6350"/>
                  </a:lnTo>
                  <a:lnTo>
                    <a:pt x="3056636" y="0"/>
                  </a:lnTo>
                  <a:cubicBezTo>
                    <a:pt x="3131185" y="0"/>
                    <a:pt x="3191637" y="59690"/>
                    <a:pt x="3191637" y="133350"/>
                  </a:cubicBezTo>
                  <a:lnTo>
                    <a:pt x="3185287" y="133350"/>
                  </a:lnTo>
                  <a:lnTo>
                    <a:pt x="3191637" y="133350"/>
                  </a:lnTo>
                  <a:lnTo>
                    <a:pt x="3191637" y="615188"/>
                  </a:lnTo>
                  <a:lnTo>
                    <a:pt x="3185287" y="615188"/>
                  </a:lnTo>
                  <a:lnTo>
                    <a:pt x="3191637" y="615188"/>
                  </a:lnTo>
                  <a:cubicBezTo>
                    <a:pt x="3191637" y="688975"/>
                    <a:pt x="3131058" y="748538"/>
                    <a:pt x="3056636" y="748538"/>
                  </a:cubicBezTo>
                  <a:lnTo>
                    <a:pt x="3056636" y="742188"/>
                  </a:lnTo>
                  <a:lnTo>
                    <a:pt x="3056636" y="748538"/>
                  </a:lnTo>
                  <a:lnTo>
                    <a:pt x="135001" y="748538"/>
                  </a:lnTo>
                  <a:lnTo>
                    <a:pt x="135001" y="742188"/>
                  </a:lnTo>
                  <a:lnTo>
                    <a:pt x="135001" y="748538"/>
                  </a:lnTo>
                  <a:cubicBezTo>
                    <a:pt x="60579" y="748538"/>
                    <a:pt x="0" y="688848"/>
                    <a:pt x="0" y="615188"/>
                  </a:cubicBezTo>
                  <a:lnTo>
                    <a:pt x="0" y="133350"/>
                  </a:lnTo>
                  <a:lnTo>
                    <a:pt x="6350" y="133350"/>
                  </a:lnTo>
                  <a:lnTo>
                    <a:pt x="0" y="133350"/>
                  </a:lnTo>
                  <a:moveTo>
                    <a:pt x="12700" y="133350"/>
                  </a:moveTo>
                  <a:lnTo>
                    <a:pt x="12700" y="615188"/>
                  </a:lnTo>
                  <a:lnTo>
                    <a:pt x="6350" y="615188"/>
                  </a:lnTo>
                  <a:lnTo>
                    <a:pt x="12700" y="615188"/>
                  </a:lnTo>
                  <a:cubicBezTo>
                    <a:pt x="12700" y="681736"/>
                    <a:pt x="67437" y="735838"/>
                    <a:pt x="135001" y="735838"/>
                  </a:cubicBezTo>
                  <a:lnTo>
                    <a:pt x="3056636" y="735838"/>
                  </a:lnTo>
                  <a:cubicBezTo>
                    <a:pt x="3124327" y="735838"/>
                    <a:pt x="3178937" y="681736"/>
                    <a:pt x="3178937" y="615188"/>
                  </a:cubicBezTo>
                  <a:lnTo>
                    <a:pt x="3178937" y="133350"/>
                  </a:lnTo>
                  <a:cubicBezTo>
                    <a:pt x="3178937" y="66802"/>
                    <a:pt x="3124200" y="12700"/>
                    <a:pt x="3056636" y="12700"/>
                  </a:cubicBezTo>
                  <a:lnTo>
                    <a:pt x="135001" y="12700"/>
                  </a:lnTo>
                  <a:lnTo>
                    <a:pt x="135001" y="6350"/>
                  </a:lnTo>
                  <a:lnTo>
                    <a:pt x="135001" y="12700"/>
                  </a:lnTo>
                  <a:cubicBezTo>
                    <a:pt x="67437" y="12700"/>
                    <a:pt x="12700" y="66802"/>
                    <a:pt x="12700" y="133350"/>
                  </a:cubicBezTo>
                  <a:close/>
                </a:path>
              </a:pathLst>
            </a:custGeom>
            <a:solidFill>
              <a:srgbClr val="007EBD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7" id="7" descr="preencoded.png"/>
          <p:cNvSpPr/>
          <p:nvPr/>
        </p:nvSpPr>
        <p:spPr>
          <a:xfrm flipH="false" flipV="false" rot="0">
            <a:off x="1171870" y="2860472"/>
            <a:ext cx="226809" cy="226809"/>
          </a:xfrm>
          <a:custGeom>
            <a:avLst/>
            <a:gdLst/>
            <a:ahLst/>
            <a:cxnLst/>
            <a:rect r="r" b="b" t="t" l="l"/>
            <a:pathLst>
              <a:path h="226809" w="226809">
                <a:moveTo>
                  <a:pt x="0" y="0"/>
                </a:moveTo>
                <a:lnTo>
                  <a:pt x="226810" y="0"/>
                </a:lnTo>
                <a:lnTo>
                  <a:pt x="226810" y="226809"/>
                </a:lnTo>
                <a:lnTo>
                  <a:pt x="0" y="226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-8331" r="0" b="-8336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512094" y="2716263"/>
            <a:ext cx="1684734" cy="439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12"/>
              </a:lnSpc>
            </a:pPr>
            <a:r>
              <a:rPr lang="en-US" sz="1750">
                <a:solidFill>
                  <a:srgbClr val="007EBD"/>
                </a:solidFill>
                <a:latin typeface="Inter"/>
                <a:ea typeface="Inter"/>
                <a:cs typeface="Inter"/>
                <a:sym typeface="Inter"/>
              </a:rPr>
              <a:t>BRONZE LAYER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92238" y="3315595"/>
            <a:ext cx="7442749" cy="9779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12"/>
              </a:lnSpc>
            </a:pPr>
            <a:r>
              <a:rPr lang="en-US" sz="5812" b="true">
                <a:solidFill>
                  <a:srgbClr val="000000"/>
                </a:solidFill>
                <a:latin typeface="Petrona Bold"/>
                <a:ea typeface="Petrona Bold"/>
                <a:cs typeface="Petrona Bold"/>
                <a:sym typeface="Petrona Bold"/>
              </a:rPr>
              <a:t>Raw Data Ingestion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92238" y="4613967"/>
            <a:ext cx="283521" cy="4591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72525"/>
                </a:solidFill>
                <a:latin typeface="Petrona Light"/>
                <a:ea typeface="Petrona Light"/>
                <a:cs typeface="Petrona Light"/>
                <a:sym typeface="Petrona Light"/>
              </a:rPr>
              <a:t>01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992238" y="5162550"/>
            <a:ext cx="5245446" cy="38100"/>
            <a:chOff x="0" y="0"/>
            <a:chExt cx="6993928" cy="50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993890" cy="50800"/>
            </a:xfrm>
            <a:custGeom>
              <a:avLst/>
              <a:gdLst/>
              <a:ahLst/>
              <a:cxnLst/>
              <a:rect r="r" b="b" t="t" l="l"/>
              <a:pathLst>
                <a:path h="50800" w="6993890">
                  <a:moveTo>
                    <a:pt x="0" y="0"/>
                  </a:moveTo>
                  <a:lnTo>
                    <a:pt x="6993890" y="0"/>
                  </a:lnTo>
                  <a:lnTo>
                    <a:pt x="6993890" y="50800"/>
                  </a:lnTo>
                  <a:lnTo>
                    <a:pt x="0" y="50800"/>
                  </a:lnTo>
                  <a:close/>
                </a:path>
              </a:pathLst>
            </a:custGeom>
            <a:solidFill>
              <a:srgbClr val="007EBD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13" id="13"/>
          <p:cNvSpPr txBox="true"/>
          <p:nvPr/>
        </p:nvSpPr>
        <p:spPr>
          <a:xfrm rot="0">
            <a:off x="992238" y="5351859"/>
            <a:ext cx="3933530" cy="4936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25"/>
              </a:lnSpc>
            </a:pPr>
            <a:r>
              <a:rPr lang="en-US" sz="2874" b="true">
                <a:solidFill>
                  <a:srgbClr val="272525"/>
                </a:solidFill>
                <a:latin typeface="Petrona Bold"/>
                <a:ea typeface="Petrona Bold"/>
                <a:cs typeface="Petrona Bold"/>
                <a:sym typeface="Petrona Bold"/>
              </a:rPr>
              <a:t>Read CSV from Volume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92238" y="5929903"/>
            <a:ext cx="5245446" cy="14466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Load raw e-commerce data from /Volumes/workspace/ecommerce/ecommerce_data/2019-Nov.csv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521206" y="4613967"/>
            <a:ext cx="283521" cy="4591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72525"/>
                </a:solidFill>
                <a:latin typeface="Petrona Light"/>
                <a:ea typeface="Petrona Light"/>
                <a:cs typeface="Petrona Light"/>
                <a:sym typeface="Petrona Light"/>
              </a:rPr>
              <a:t>02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6521206" y="5162550"/>
            <a:ext cx="5245446" cy="38100"/>
            <a:chOff x="0" y="0"/>
            <a:chExt cx="6993928" cy="50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6993890" cy="50800"/>
            </a:xfrm>
            <a:custGeom>
              <a:avLst/>
              <a:gdLst/>
              <a:ahLst/>
              <a:cxnLst/>
              <a:rect r="r" b="b" t="t" l="l"/>
              <a:pathLst>
                <a:path h="50800" w="6993890">
                  <a:moveTo>
                    <a:pt x="0" y="0"/>
                  </a:moveTo>
                  <a:lnTo>
                    <a:pt x="6993890" y="0"/>
                  </a:lnTo>
                  <a:lnTo>
                    <a:pt x="6993890" y="50800"/>
                  </a:lnTo>
                  <a:lnTo>
                    <a:pt x="0" y="50800"/>
                  </a:lnTo>
                  <a:close/>
                </a:path>
              </a:pathLst>
            </a:custGeom>
            <a:solidFill>
              <a:srgbClr val="007EBD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18" id="18"/>
          <p:cNvSpPr txBox="true"/>
          <p:nvPr/>
        </p:nvSpPr>
        <p:spPr>
          <a:xfrm rot="0">
            <a:off x="6521206" y="5351859"/>
            <a:ext cx="3721303" cy="4936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25"/>
              </a:lnSpc>
            </a:pPr>
            <a:r>
              <a:rPr lang="en-US" sz="2874" b="true">
                <a:solidFill>
                  <a:srgbClr val="272525"/>
                </a:solidFill>
                <a:latin typeface="Petrona Bold"/>
                <a:ea typeface="Petrona Bold"/>
                <a:cs typeface="Petrona Bold"/>
                <a:sym typeface="Petrona Bold"/>
              </a:rPr>
              <a:t>Create Bronze Table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6521206" y="5929903"/>
            <a:ext cx="5245446" cy="992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Write data to Delta format as medallion_db.bronze_2019_nov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2050163" y="4613967"/>
            <a:ext cx="283521" cy="4591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72525"/>
                </a:solidFill>
                <a:latin typeface="Petrona Light"/>
                <a:ea typeface="Petrona Light"/>
                <a:cs typeface="Petrona Light"/>
                <a:sym typeface="Petrona Light"/>
              </a:rPr>
              <a:t>03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12050163" y="5162550"/>
            <a:ext cx="5245446" cy="38100"/>
            <a:chOff x="0" y="0"/>
            <a:chExt cx="6993928" cy="508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6993890" cy="50800"/>
            </a:xfrm>
            <a:custGeom>
              <a:avLst/>
              <a:gdLst/>
              <a:ahLst/>
              <a:cxnLst/>
              <a:rect r="r" b="b" t="t" l="l"/>
              <a:pathLst>
                <a:path h="50800" w="6993890">
                  <a:moveTo>
                    <a:pt x="0" y="0"/>
                  </a:moveTo>
                  <a:lnTo>
                    <a:pt x="6993890" y="0"/>
                  </a:lnTo>
                  <a:lnTo>
                    <a:pt x="6993890" y="50800"/>
                  </a:lnTo>
                  <a:lnTo>
                    <a:pt x="0" y="50800"/>
                  </a:lnTo>
                  <a:close/>
                </a:path>
              </a:pathLst>
            </a:custGeom>
            <a:solidFill>
              <a:srgbClr val="007EBD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23" id="23"/>
          <p:cNvSpPr txBox="true"/>
          <p:nvPr/>
        </p:nvSpPr>
        <p:spPr>
          <a:xfrm rot="0">
            <a:off x="12050163" y="5351859"/>
            <a:ext cx="3721303" cy="4936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25"/>
              </a:lnSpc>
            </a:pPr>
            <a:r>
              <a:rPr lang="en-US" sz="2874" b="true">
                <a:solidFill>
                  <a:srgbClr val="272525"/>
                </a:solidFill>
                <a:latin typeface="Petrona Bold"/>
                <a:ea typeface="Petrona Bold"/>
                <a:cs typeface="Petrona Bold"/>
                <a:sym typeface="Petrona Bold"/>
              </a:rPr>
              <a:t>Verify Data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2050163" y="5929903"/>
            <a:ext cx="5245446" cy="992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Query the Bronze table to confirm successful ingestion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5" id="5"/>
          <p:cNvGrpSpPr/>
          <p:nvPr/>
        </p:nvGrpSpPr>
        <p:grpSpPr>
          <a:xfrm rot="0">
            <a:off x="987476" y="1800816"/>
            <a:ext cx="2234203" cy="561384"/>
            <a:chOff x="0" y="0"/>
            <a:chExt cx="2978937" cy="74851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978912" cy="748538"/>
            </a:xfrm>
            <a:custGeom>
              <a:avLst/>
              <a:gdLst/>
              <a:ahLst/>
              <a:cxnLst/>
              <a:rect r="r" b="b" t="t" l="l"/>
              <a:pathLst>
                <a:path h="748538" w="2978912">
                  <a:moveTo>
                    <a:pt x="0" y="133350"/>
                  </a:moveTo>
                  <a:cubicBezTo>
                    <a:pt x="0" y="59690"/>
                    <a:pt x="60579" y="0"/>
                    <a:pt x="135001" y="0"/>
                  </a:cubicBezTo>
                  <a:lnTo>
                    <a:pt x="2843911" y="0"/>
                  </a:lnTo>
                  <a:lnTo>
                    <a:pt x="2843911" y="6350"/>
                  </a:lnTo>
                  <a:lnTo>
                    <a:pt x="2843911" y="0"/>
                  </a:lnTo>
                  <a:cubicBezTo>
                    <a:pt x="2918460" y="0"/>
                    <a:pt x="2978912" y="59690"/>
                    <a:pt x="2978912" y="133350"/>
                  </a:cubicBezTo>
                  <a:lnTo>
                    <a:pt x="2972562" y="133350"/>
                  </a:lnTo>
                  <a:lnTo>
                    <a:pt x="2978912" y="133350"/>
                  </a:lnTo>
                  <a:lnTo>
                    <a:pt x="2978912" y="615188"/>
                  </a:lnTo>
                  <a:lnTo>
                    <a:pt x="2972562" y="615188"/>
                  </a:lnTo>
                  <a:lnTo>
                    <a:pt x="2978912" y="615188"/>
                  </a:lnTo>
                  <a:cubicBezTo>
                    <a:pt x="2978912" y="688975"/>
                    <a:pt x="2918333" y="748538"/>
                    <a:pt x="2843911" y="748538"/>
                  </a:cubicBezTo>
                  <a:lnTo>
                    <a:pt x="2843911" y="742188"/>
                  </a:lnTo>
                  <a:lnTo>
                    <a:pt x="2843911" y="748538"/>
                  </a:lnTo>
                  <a:lnTo>
                    <a:pt x="135001" y="748538"/>
                  </a:lnTo>
                  <a:lnTo>
                    <a:pt x="135001" y="742188"/>
                  </a:lnTo>
                  <a:lnTo>
                    <a:pt x="135001" y="748538"/>
                  </a:lnTo>
                  <a:cubicBezTo>
                    <a:pt x="60579" y="748538"/>
                    <a:pt x="0" y="688848"/>
                    <a:pt x="0" y="615188"/>
                  </a:cubicBezTo>
                  <a:lnTo>
                    <a:pt x="0" y="133350"/>
                  </a:lnTo>
                  <a:lnTo>
                    <a:pt x="6350" y="133350"/>
                  </a:lnTo>
                  <a:lnTo>
                    <a:pt x="0" y="133350"/>
                  </a:lnTo>
                  <a:moveTo>
                    <a:pt x="12700" y="133350"/>
                  </a:moveTo>
                  <a:lnTo>
                    <a:pt x="12700" y="615188"/>
                  </a:lnTo>
                  <a:lnTo>
                    <a:pt x="6350" y="615188"/>
                  </a:lnTo>
                  <a:lnTo>
                    <a:pt x="12700" y="615188"/>
                  </a:lnTo>
                  <a:cubicBezTo>
                    <a:pt x="12700" y="681736"/>
                    <a:pt x="67437" y="735838"/>
                    <a:pt x="135001" y="735838"/>
                  </a:cubicBezTo>
                  <a:lnTo>
                    <a:pt x="2843911" y="735838"/>
                  </a:lnTo>
                  <a:cubicBezTo>
                    <a:pt x="2911602" y="735838"/>
                    <a:pt x="2966212" y="681736"/>
                    <a:pt x="2966212" y="615188"/>
                  </a:cubicBezTo>
                  <a:lnTo>
                    <a:pt x="2966212" y="133350"/>
                  </a:lnTo>
                  <a:cubicBezTo>
                    <a:pt x="2966212" y="66802"/>
                    <a:pt x="2911475" y="12700"/>
                    <a:pt x="2843911" y="12700"/>
                  </a:cubicBezTo>
                  <a:lnTo>
                    <a:pt x="135001" y="12700"/>
                  </a:lnTo>
                  <a:lnTo>
                    <a:pt x="135001" y="6350"/>
                  </a:lnTo>
                  <a:lnTo>
                    <a:pt x="135001" y="12700"/>
                  </a:lnTo>
                  <a:cubicBezTo>
                    <a:pt x="67437" y="12700"/>
                    <a:pt x="12700" y="66802"/>
                    <a:pt x="12700" y="133350"/>
                  </a:cubicBezTo>
                  <a:close/>
                </a:path>
              </a:pathLst>
            </a:custGeom>
            <a:solidFill>
              <a:srgbClr val="007EBD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7" id="7" descr="preencoded.png"/>
          <p:cNvSpPr/>
          <p:nvPr/>
        </p:nvSpPr>
        <p:spPr>
          <a:xfrm flipH="false" flipV="false" rot="0">
            <a:off x="1171870" y="1968103"/>
            <a:ext cx="226809" cy="226809"/>
          </a:xfrm>
          <a:custGeom>
            <a:avLst/>
            <a:gdLst/>
            <a:ahLst/>
            <a:cxnLst/>
            <a:rect r="r" b="b" t="t" l="l"/>
            <a:pathLst>
              <a:path h="226809" w="226809">
                <a:moveTo>
                  <a:pt x="0" y="0"/>
                </a:moveTo>
                <a:lnTo>
                  <a:pt x="226810" y="0"/>
                </a:lnTo>
                <a:lnTo>
                  <a:pt x="226810" y="226809"/>
                </a:lnTo>
                <a:lnTo>
                  <a:pt x="0" y="226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-16668" r="0" b="-16668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512094" y="1823885"/>
            <a:ext cx="1525191" cy="439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12"/>
              </a:lnSpc>
            </a:pPr>
            <a:r>
              <a:rPr lang="en-US" sz="1750">
                <a:solidFill>
                  <a:srgbClr val="007EBD"/>
                </a:solidFill>
                <a:latin typeface="Inter"/>
                <a:ea typeface="Inter"/>
                <a:cs typeface="Inter"/>
                <a:sym typeface="Inter"/>
              </a:rPr>
              <a:t>SILVER LAYER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92238" y="2423217"/>
            <a:ext cx="9271997" cy="9779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12"/>
              </a:lnSpc>
            </a:pPr>
            <a:r>
              <a:rPr lang="en-US" sz="5812" b="true">
                <a:solidFill>
                  <a:srgbClr val="000000"/>
                </a:solidFill>
                <a:latin typeface="Petrona Bold"/>
                <a:ea typeface="Petrona Bold"/>
                <a:cs typeface="Petrona Bold"/>
                <a:sym typeface="Petrona Bold"/>
              </a:rPr>
              <a:t>Data Cleaning &amp; Validation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973188" y="3807323"/>
            <a:ext cx="8048034" cy="2223792"/>
            <a:chOff x="0" y="0"/>
            <a:chExt cx="10730713" cy="2965056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25400" y="25400"/>
              <a:ext cx="10679938" cy="2914269"/>
            </a:xfrm>
            <a:custGeom>
              <a:avLst/>
              <a:gdLst/>
              <a:ahLst/>
              <a:cxnLst/>
              <a:rect r="r" b="b" t="t" l="l"/>
              <a:pathLst>
                <a:path h="2914269" w="10679938">
                  <a:moveTo>
                    <a:pt x="0" y="243840"/>
                  </a:moveTo>
                  <a:cubicBezTo>
                    <a:pt x="0" y="109220"/>
                    <a:pt x="110490" y="0"/>
                    <a:pt x="246888" y="0"/>
                  </a:cubicBezTo>
                  <a:lnTo>
                    <a:pt x="10433050" y="0"/>
                  </a:lnTo>
                  <a:cubicBezTo>
                    <a:pt x="10569448" y="0"/>
                    <a:pt x="10679938" y="109220"/>
                    <a:pt x="10679938" y="243840"/>
                  </a:cubicBezTo>
                  <a:lnTo>
                    <a:pt x="10679938" y="2670429"/>
                  </a:lnTo>
                  <a:cubicBezTo>
                    <a:pt x="10679938" y="2805049"/>
                    <a:pt x="10569448" y="2914269"/>
                    <a:pt x="10433050" y="2914269"/>
                  </a:cubicBezTo>
                  <a:lnTo>
                    <a:pt x="246888" y="2914269"/>
                  </a:lnTo>
                  <a:cubicBezTo>
                    <a:pt x="110490" y="2914269"/>
                    <a:pt x="0" y="2805049"/>
                    <a:pt x="0" y="2670429"/>
                  </a:cubicBez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0730738" cy="2965069"/>
            </a:xfrm>
            <a:custGeom>
              <a:avLst/>
              <a:gdLst/>
              <a:ahLst/>
              <a:cxnLst/>
              <a:rect r="r" b="b" t="t" l="l"/>
              <a:pathLst>
                <a:path h="2965069" w="10730738">
                  <a:moveTo>
                    <a:pt x="0" y="269240"/>
                  </a:moveTo>
                  <a:cubicBezTo>
                    <a:pt x="0" y="120269"/>
                    <a:pt x="122174" y="0"/>
                    <a:pt x="272288" y="0"/>
                  </a:cubicBezTo>
                  <a:lnTo>
                    <a:pt x="10458450" y="0"/>
                  </a:lnTo>
                  <a:lnTo>
                    <a:pt x="10458450" y="25400"/>
                  </a:lnTo>
                  <a:lnTo>
                    <a:pt x="10458450" y="0"/>
                  </a:lnTo>
                  <a:cubicBezTo>
                    <a:pt x="10608564" y="0"/>
                    <a:pt x="10730738" y="120269"/>
                    <a:pt x="10730738" y="269240"/>
                  </a:cubicBezTo>
                  <a:lnTo>
                    <a:pt x="10705338" y="269240"/>
                  </a:lnTo>
                  <a:lnTo>
                    <a:pt x="10730738" y="269240"/>
                  </a:lnTo>
                  <a:lnTo>
                    <a:pt x="10730738" y="2695829"/>
                  </a:lnTo>
                  <a:lnTo>
                    <a:pt x="10705338" y="2695829"/>
                  </a:lnTo>
                  <a:lnTo>
                    <a:pt x="10730738" y="2695829"/>
                  </a:lnTo>
                  <a:cubicBezTo>
                    <a:pt x="10730738" y="2844800"/>
                    <a:pt x="10608564" y="2965069"/>
                    <a:pt x="10458450" y="2965069"/>
                  </a:cubicBezTo>
                  <a:lnTo>
                    <a:pt x="10458450" y="2939669"/>
                  </a:lnTo>
                  <a:lnTo>
                    <a:pt x="10458450" y="2965069"/>
                  </a:lnTo>
                  <a:lnTo>
                    <a:pt x="272288" y="2965069"/>
                  </a:lnTo>
                  <a:lnTo>
                    <a:pt x="272288" y="2939669"/>
                  </a:lnTo>
                  <a:lnTo>
                    <a:pt x="272288" y="2965069"/>
                  </a:lnTo>
                  <a:cubicBezTo>
                    <a:pt x="122174" y="2965069"/>
                    <a:pt x="0" y="2844800"/>
                    <a:pt x="0" y="2695829"/>
                  </a:cubicBezTo>
                  <a:lnTo>
                    <a:pt x="0" y="269240"/>
                  </a:lnTo>
                  <a:lnTo>
                    <a:pt x="25400" y="269240"/>
                  </a:lnTo>
                  <a:lnTo>
                    <a:pt x="0" y="269240"/>
                  </a:lnTo>
                  <a:moveTo>
                    <a:pt x="50800" y="269240"/>
                  </a:moveTo>
                  <a:lnTo>
                    <a:pt x="50800" y="2695829"/>
                  </a:lnTo>
                  <a:lnTo>
                    <a:pt x="25400" y="2695829"/>
                  </a:lnTo>
                  <a:lnTo>
                    <a:pt x="50800" y="2695829"/>
                  </a:lnTo>
                  <a:cubicBezTo>
                    <a:pt x="50800" y="2816225"/>
                    <a:pt x="149733" y="2914269"/>
                    <a:pt x="272288" y="2914269"/>
                  </a:cubicBezTo>
                  <a:lnTo>
                    <a:pt x="10458450" y="2914269"/>
                  </a:lnTo>
                  <a:cubicBezTo>
                    <a:pt x="10581132" y="2914269"/>
                    <a:pt x="10679938" y="2816225"/>
                    <a:pt x="10679938" y="2695829"/>
                  </a:cubicBezTo>
                  <a:lnTo>
                    <a:pt x="10679938" y="269240"/>
                  </a:lnTo>
                  <a:cubicBezTo>
                    <a:pt x="10679938" y="148844"/>
                    <a:pt x="10581005" y="50800"/>
                    <a:pt x="10458450" y="50800"/>
                  </a:cubicBezTo>
                  <a:lnTo>
                    <a:pt x="272288" y="50800"/>
                  </a:lnTo>
                  <a:lnTo>
                    <a:pt x="272288" y="25400"/>
                  </a:lnTo>
                  <a:lnTo>
                    <a:pt x="272288" y="50800"/>
                  </a:lnTo>
                  <a:cubicBezTo>
                    <a:pt x="149733" y="50800"/>
                    <a:pt x="50800" y="148844"/>
                    <a:pt x="50800" y="269240"/>
                  </a:cubicBezTo>
                  <a:close/>
                </a:path>
              </a:pathLst>
            </a:custGeom>
            <a:solidFill>
              <a:srgbClr val="B2D4E5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13" id="13"/>
          <p:cNvGrpSpPr/>
          <p:nvPr/>
        </p:nvGrpSpPr>
        <p:grpSpPr>
          <a:xfrm rot="0">
            <a:off x="954138" y="3826373"/>
            <a:ext cx="152400" cy="2185692"/>
            <a:chOff x="0" y="0"/>
            <a:chExt cx="203200" cy="2914256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03200" cy="2914269"/>
            </a:xfrm>
            <a:custGeom>
              <a:avLst/>
              <a:gdLst/>
              <a:ahLst/>
              <a:cxnLst/>
              <a:rect r="r" b="b" t="t" l="l"/>
              <a:pathLst>
                <a:path h="2914269" w="203200">
                  <a:moveTo>
                    <a:pt x="0" y="101600"/>
                  </a:moveTo>
                  <a:cubicBezTo>
                    <a:pt x="0" y="45466"/>
                    <a:pt x="45466" y="0"/>
                    <a:pt x="101600" y="0"/>
                  </a:cubicBezTo>
                  <a:cubicBezTo>
                    <a:pt x="157734" y="0"/>
                    <a:pt x="203200" y="45466"/>
                    <a:pt x="203200" y="101600"/>
                  </a:cubicBezTo>
                  <a:lnTo>
                    <a:pt x="203200" y="2812669"/>
                  </a:lnTo>
                  <a:cubicBezTo>
                    <a:pt x="203200" y="2868803"/>
                    <a:pt x="157734" y="2914269"/>
                    <a:pt x="101600" y="2914269"/>
                  </a:cubicBezTo>
                  <a:cubicBezTo>
                    <a:pt x="45466" y="2914269"/>
                    <a:pt x="0" y="2868803"/>
                    <a:pt x="0" y="2812669"/>
                  </a:cubicBezTo>
                  <a:close/>
                </a:path>
              </a:pathLst>
            </a:custGeom>
            <a:solidFill>
              <a:srgbClr val="007EBD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15" id="15"/>
          <p:cNvSpPr txBox="true"/>
          <p:nvPr/>
        </p:nvSpPr>
        <p:spPr>
          <a:xfrm rot="0">
            <a:off x="1428159" y="4119410"/>
            <a:ext cx="3721303" cy="4936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25"/>
              </a:lnSpc>
            </a:pPr>
            <a:r>
              <a:rPr lang="en-US" sz="2874" b="true">
                <a:solidFill>
                  <a:srgbClr val="272525"/>
                </a:solidFill>
                <a:latin typeface="Petrona Bold"/>
                <a:ea typeface="Petrona Bold"/>
                <a:cs typeface="Petrona Bold"/>
                <a:sym typeface="Petrona Bold"/>
              </a:rPr>
              <a:t>Remove Duplicates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428159" y="4697463"/>
            <a:ext cx="7252392" cy="992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Apply dropDuplicates() to eliminate redundant records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9266634" y="3807323"/>
            <a:ext cx="8048177" cy="2223792"/>
            <a:chOff x="0" y="0"/>
            <a:chExt cx="10730903" cy="2965056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25400" y="25400"/>
              <a:ext cx="10680065" cy="2914269"/>
            </a:xfrm>
            <a:custGeom>
              <a:avLst/>
              <a:gdLst/>
              <a:ahLst/>
              <a:cxnLst/>
              <a:rect r="r" b="b" t="t" l="l"/>
              <a:pathLst>
                <a:path h="2914269" w="10680065">
                  <a:moveTo>
                    <a:pt x="0" y="243840"/>
                  </a:moveTo>
                  <a:cubicBezTo>
                    <a:pt x="0" y="109220"/>
                    <a:pt x="110490" y="0"/>
                    <a:pt x="246888" y="0"/>
                  </a:cubicBezTo>
                  <a:lnTo>
                    <a:pt x="10433177" y="0"/>
                  </a:lnTo>
                  <a:cubicBezTo>
                    <a:pt x="10569575" y="0"/>
                    <a:pt x="10680065" y="109220"/>
                    <a:pt x="10680065" y="243840"/>
                  </a:cubicBezTo>
                  <a:lnTo>
                    <a:pt x="10680065" y="2670429"/>
                  </a:lnTo>
                  <a:cubicBezTo>
                    <a:pt x="10680065" y="2805049"/>
                    <a:pt x="10569575" y="2914269"/>
                    <a:pt x="10433177" y="2914269"/>
                  </a:cubicBezTo>
                  <a:lnTo>
                    <a:pt x="246888" y="2914269"/>
                  </a:lnTo>
                  <a:cubicBezTo>
                    <a:pt x="110490" y="2914269"/>
                    <a:pt x="0" y="2805049"/>
                    <a:pt x="0" y="2670429"/>
                  </a:cubicBez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0730865" cy="2965069"/>
            </a:xfrm>
            <a:custGeom>
              <a:avLst/>
              <a:gdLst/>
              <a:ahLst/>
              <a:cxnLst/>
              <a:rect r="r" b="b" t="t" l="l"/>
              <a:pathLst>
                <a:path h="2965069" w="10730865">
                  <a:moveTo>
                    <a:pt x="0" y="269240"/>
                  </a:moveTo>
                  <a:cubicBezTo>
                    <a:pt x="0" y="120269"/>
                    <a:pt x="122174" y="0"/>
                    <a:pt x="272288" y="0"/>
                  </a:cubicBezTo>
                  <a:lnTo>
                    <a:pt x="10458577" y="0"/>
                  </a:lnTo>
                  <a:lnTo>
                    <a:pt x="10458577" y="25400"/>
                  </a:lnTo>
                  <a:lnTo>
                    <a:pt x="10458577" y="0"/>
                  </a:lnTo>
                  <a:cubicBezTo>
                    <a:pt x="10608691" y="0"/>
                    <a:pt x="10730865" y="120269"/>
                    <a:pt x="10730865" y="269240"/>
                  </a:cubicBezTo>
                  <a:lnTo>
                    <a:pt x="10705465" y="269240"/>
                  </a:lnTo>
                  <a:lnTo>
                    <a:pt x="10730865" y="269240"/>
                  </a:lnTo>
                  <a:lnTo>
                    <a:pt x="10730865" y="2695829"/>
                  </a:lnTo>
                  <a:lnTo>
                    <a:pt x="10705465" y="2695829"/>
                  </a:lnTo>
                  <a:lnTo>
                    <a:pt x="10730865" y="2695829"/>
                  </a:lnTo>
                  <a:cubicBezTo>
                    <a:pt x="10730865" y="2844800"/>
                    <a:pt x="10608691" y="2965069"/>
                    <a:pt x="10458577" y="2965069"/>
                  </a:cubicBezTo>
                  <a:lnTo>
                    <a:pt x="10458577" y="2939669"/>
                  </a:lnTo>
                  <a:lnTo>
                    <a:pt x="10458577" y="2965069"/>
                  </a:lnTo>
                  <a:lnTo>
                    <a:pt x="272288" y="2965069"/>
                  </a:lnTo>
                  <a:lnTo>
                    <a:pt x="272288" y="2939669"/>
                  </a:lnTo>
                  <a:lnTo>
                    <a:pt x="272288" y="2965069"/>
                  </a:lnTo>
                  <a:cubicBezTo>
                    <a:pt x="122174" y="2965069"/>
                    <a:pt x="0" y="2844800"/>
                    <a:pt x="0" y="2695829"/>
                  </a:cubicBezTo>
                  <a:lnTo>
                    <a:pt x="0" y="269240"/>
                  </a:lnTo>
                  <a:lnTo>
                    <a:pt x="25400" y="269240"/>
                  </a:lnTo>
                  <a:lnTo>
                    <a:pt x="0" y="269240"/>
                  </a:lnTo>
                  <a:moveTo>
                    <a:pt x="50800" y="269240"/>
                  </a:moveTo>
                  <a:lnTo>
                    <a:pt x="50800" y="2695829"/>
                  </a:lnTo>
                  <a:lnTo>
                    <a:pt x="25400" y="2695829"/>
                  </a:lnTo>
                  <a:lnTo>
                    <a:pt x="50800" y="2695829"/>
                  </a:lnTo>
                  <a:cubicBezTo>
                    <a:pt x="50800" y="2816225"/>
                    <a:pt x="149733" y="2914269"/>
                    <a:pt x="272288" y="2914269"/>
                  </a:cubicBezTo>
                  <a:lnTo>
                    <a:pt x="10458577" y="2914269"/>
                  </a:lnTo>
                  <a:cubicBezTo>
                    <a:pt x="10581259" y="2914269"/>
                    <a:pt x="10680065" y="2816225"/>
                    <a:pt x="10680065" y="2695829"/>
                  </a:cubicBezTo>
                  <a:lnTo>
                    <a:pt x="10680065" y="269240"/>
                  </a:lnTo>
                  <a:cubicBezTo>
                    <a:pt x="10680065" y="148844"/>
                    <a:pt x="10581132" y="50800"/>
                    <a:pt x="10458577" y="50800"/>
                  </a:cubicBezTo>
                  <a:lnTo>
                    <a:pt x="272288" y="50800"/>
                  </a:lnTo>
                  <a:lnTo>
                    <a:pt x="272288" y="25400"/>
                  </a:lnTo>
                  <a:lnTo>
                    <a:pt x="272288" y="50800"/>
                  </a:lnTo>
                  <a:cubicBezTo>
                    <a:pt x="149733" y="50800"/>
                    <a:pt x="50800" y="148844"/>
                    <a:pt x="50800" y="269240"/>
                  </a:cubicBezTo>
                  <a:close/>
                </a:path>
              </a:pathLst>
            </a:custGeom>
            <a:solidFill>
              <a:srgbClr val="B2D4E5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20" id="20"/>
          <p:cNvGrpSpPr/>
          <p:nvPr/>
        </p:nvGrpSpPr>
        <p:grpSpPr>
          <a:xfrm rot="0">
            <a:off x="9247584" y="3826373"/>
            <a:ext cx="152400" cy="2185692"/>
            <a:chOff x="0" y="0"/>
            <a:chExt cx="203200" cy="2914256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203200" cy="2914269"/>
            </a:xfrm>
            <a:custGeom>
              <a:avLst/>
              <a:gdLst/>
              <a:ahLst/>
              <a:cxnLst/>
              <a:rect r="r" b="b" t="t" l="l"/>
              <a:pathLst>
                <a:path h="2914269" w="203200">
                  <a:moveTo>
                    <a:pt x="0" y="101600"/>
                  </a:moveTo>
                  <a:cubicBezTo>
                    <a:pt x="0" y="45466"/>
                    <a:pt x="45466" y="0"/>
                    <a:pt x="101600" y="0"/>
                  </a:cubicBezTo>
                  <a:cubicBezTo>
                    <a:pt x="157734" y="0"/>
                    <a:pt x="203200" y="45466"/>
                    <a:pt x="203200" y="101600"/>
                  </a:cubicBezTo>
                  <a:lnTo>
                    <a:pt x="203200" y="2812669"/>
                  </a:lnTo>
                  <a:cubicBezTo>
                    <a:pt x="203200" y="2868803"/>
                    <a:pt x="157734" y="2914269"/>
                    <a:pt x="101600" y="2914269"/>
                  </a:cubicBezTo>
                  <a:cubicBezTo>
                    <a:pt x="45466" y="2914269"/>
                    <a:pt x="0" y="2868803"/>
                    <a:pt x="0" y="2812669"/>
                  </a:cubicBezTo>
                  <a:close/>
                </a:path>
              </a:pathLst>
            </a:custGeom>
            <a:solidFill>
              <a:srgbClr val="007EBD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22" id="22"/>
          <p:cNvSpPr txBox="true"/>
          <p:nvPr/>
        </p:nvSpPr>
        <p:spPr>
          <a:xfrm rot="0">
            <a:off x="9721606" y="4119410"/>
            <a:ext cx="3721303" cy="4936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25"/>
              </a:lnSpc>
            </a:pPr>
            <a:r>
              <a:rPr lang="en-US" sz="2874" b="true">
                <a:solidFill>
                  <a:srgbClr val="272525"/>
                </a:solidFill>
                <a:latin typeface="Petrona Bold"/>
                <a:ea typeface="Petrona Bold"/>
                <a:cs typeface="Petrona Bold"/>
                <a:sym typeface="Petrona Bold"/>
              </a:rPr>
              <a:t>Handle Null Values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9721606" y="4697463"/>
            <a:ext cx="7252545" cy="5393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Filter out records with null user_id or price fields</a:t>
            </a:r>
          </a:p>
        </p:txBody>
      </p:sp>
      <p:grpSp>
        <p:nvGrpSpPr>
          <p:cNvPr name="Group 24" id="24"/>
          <p:cNvGrpSpPr/>
          <p:nvPr/>
        </p:nvGrpSpPr>
        <p:grpSpPr>
          <a:xfrm rot="0">
            <a:off x="973188" y="6276527"/>
            <a:ext cx="8048034" cy="2223792"/>
            <a:chOff x="0" y="0"/>
            <a:chExt cx="10730713" cy="2965056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25400" y="25400"/>
              <a:ext cx="10679938" cy="2914269"/>
            </a:xfrm>
            <a:custGeom>
              <a:avLst/>
              <a:gdLst/>
              <a:ahLst/>
              <a:cxnLst/>
              <a:rect r="r" b="b" t="t" l="l"/>
              <a:pathLst>
                <a:path h="2914269" w="10679938">
                  <a:moveTo>
                    <a:pt x="0" y="243840"/>
                  </a:moveTo>
                  <a:cubicBezTo>
                    <a:pt x="0" y="109220"/>
                    <a:pt x="110490" y="0"/>
                    <a:pt x="246888" y="0"/>
                  </a:cubicBezTo>
                  <a:lnTo>
                    <a:pt x="10433050" y="0"/>
                  </a:lnTo>
                  <a:cubicBezTo>
                    <a:pt x="10569448" y="0"/>
                    <a:pt x="10679938" y="109220"/>
                    <a:pt x="10679938" y="243840"/>
                  </a:cubicBezTo>
                  <a:lnTo>
                    <a:pt x="10679938" y="2670429"/>
                  </a:lnTo>
                  <a:cubicBezTo>
                    <a:pt x="10679938" y="2805049"/>
                    <a:pt x="10569448" y="2914269"/>
                    <a:pt x="10433050" y="2914269"/>
                  </a:cubicBezTo>
                  <a:lnTo>
                    <a:pt x="246888" y="2914269"/>
                  </a:lnTo>
                  <a:cubicBezTo>
                    <a:pt x="110490" y="2914269"/>
                    <a:pt x="0" y="2805049"/>
                    <a:pt x="0" y="2670429"/>
                  </a:cubicBez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10730738" cy="2965069"/>
            </a:xfrm>
            <a:custGeom>
              <a:avLst/>
              <a:gdLst/>
              <a:ahLst/>
              <a:cxnLst/>
              <a:rect r="r" b="b" t="t" l="l"/>
              <a:pathLst>
                <a:path h="2965069" w="10730738">
                  <a:moveTo>
                    <a:pt x="0" y="269240"/>
                  </a:moveTo>
                  <a:cubicBezTo>
                    <a:pt x="0" y="120269"/>
                    <a:pt x="122174" y="0"/>
                    <a:pt x="272288" y="0"/>
                  </a:cubicBezTo>
                  <a:lnTo>
                    <a:pt x="10458450" y="0"/>
                  </a:lnTo>
                  <a:lnTo>
                    <a:pt x="10458450" y="25400"/>
                  </a:lnTo>
                  <a:lnTo>
                    <a:pt x="10458450" y="0"/>
                  </a:lnTo>
                  <a:cubicBezTo>
                    <a:pt x="10608564" y="0"/>
                    <a:pt x="10730738" y="120269"/>
                    <a:pt x="10730738" y="269240"/>
                  </a:cubicBezTo>
                  <a:lnTo>
                    <a:pt x="10705338" y="269240"/>
                  </a:lnTo>
                  <a:lnTo>
                    <a:pt x="10730738" y="269240"/>
                  </a:lnTo>
                  <a:lnTo>
                    <a:pt x="10730738" y="2695829"/>
                  </a:lnTo>
                  <a:lnTo>
                    <a:pt x="10705338" y="2695829"/>
                  </a:lnTo>
                  <a:lnTo>
                    <a:pt x="10730738" y="2695829"/>
                  </a:lnTo>
                  <a:cubicBezTo>
                    <a:pt x="10730738" y="2844800"/>
                    <a:pt x="10608564" y="2965069"/>
                    <a:pt x="10458450" y="2965069"/>
                  </a:cubicBezTo>
                  <a:lnTo>
                    <a:pt x="10458450" y="2939669"/>
                  </a:lnTo>
                  <a:lnTo>
                    <a:pt x="10458450" y="2965069"/>
                  </a:lnTo>
                  <a:lnTo>
                    <a:pt x="272288" y="2965069"/>
                  </a:lnTo>
                  <a:lnTo>
                    <a:pt x="272288" y="2939669"/>
                  </a:lnTo>
                  <a:lnTo>
                    <a:pt x="272288" y="2965069"/>
                  </a:lnTo>
                  <a:cubicBezTo>
                    <a:pt x="122174" y="2965069"/>
                    <a:pt x="0" y="2844800"/>
                    <a:pt x="0" y="2695829"/>
                  </a:cubicBezTo>
                  <a:lnTo>
                    <a:pt x="0" y="269240"/>
                  </a:lnTo>
                  <a:lnTo>
                    <a:pt x="25400" y="269240"/>
                  </a:lnTo>
                  <a:lnTo>
                    <a:pt x="0" y="269240"/>
                  </a:lnTo>
                  <a:moveTo>
                    <a:pt x="50800" y="269240"/>
                  </a:moveTo>
                  <a:lnTo>
                    <a:pt x="50800" y="2695829"/>
                  </a:lnTo>
                  <a:lnTo>
                    <a:pt x="25400" y="2695829"/>
                  </a:lnTo>
                  <a:lnTo>
                    <a:pt x="50800" y="2695829"/>
                  </a:lnTo>
                  <a:cubicBezTo>
                    <a:pt x="50800" y="2816225"/>
                    <a:pt x="149733" y="2914269"/>
                    <a:pt x="272288" y="2914269"/>
                  </a:cubicBezTo>
                  <a:lnTo>
                    <a:pt x="10458450" y="2914269"/>
                  </a:lnTo>
                  <a:cubicBezTo>
                    <a:pt x="10581132" y="2914269"/>
                    <a:pt x="10679938" y="2816225"/>
                    <a:pt x="10679938" y="2695829"/>
                  </a:cubicBezTo>
                  <a:lnTo>
                    <a:pt x="10679938" y="269240"/>
                  </a:lnTo>
                  <a:cubicBezTo>
                    <a:pt x="10679938" y="148844"/>
                    <a:pt x="10581005" y="50800"/>
                    <a:pt x="10458450" y="50800"/>
                  </a:cubicBezTo>
                  <a:lnTo>
                    <a:pt x="272288" y="50800"/>
                  </a:lnTo>
                  <a:lnTo>
                    <a:pt x="272288" y="25400"/>
                  </a:lnTo>
                  <a:lnTo>
                    <a:pt x="272288" y="50800"/>
                  </a:lnTo>
                  <a:cubicBezTo>
                    <a:pt x="149733" y="50800"/>
                    <a:pt x="50800" y="148844"/>
                    <a:pt x="50800" y="269240"/>
                  </a:cubicBezTo>
                  <a:close/>
                </a:path>
              </a:pathLst>
            </a:custGeom>
            <a:solidFill>
              <a:srgbClr val="B2D4E5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27" id="27"/>
          <p:cNvGrpSpPr/>
          <p:nvPr/>
        </p:nvGrpSpPr>
        <p:grpSpPr>
          <a:xfrm rot="0">
            <a:off x="954138" y="6295577"/>
            <a:ext cx="152400" cy="2185692"/>
            <a:chOff x="0" y="0"/>
            <a:chExt cx="203200" cy="2914256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203200" cy="2914269"/>
            </a:xfrm>
            <a:custGeom>
              <a:avLst/>
              <a:gdLst/>
              <a:ahLst/>
              <a:cxnLst/>
              <a:rect r="r" b="b" t="t" l="l"/>
              <a:pathLst>
                <a:path h="2914269" w="203200">
                  <a:moveTo>
                    <a:pt x="0" y="101600"/>
                  </a:moveTo>
                  <a:cubicBezTo>
                    <a:pt x="0" y="45466"/>
                    <a:pt x="45466" y="0"/>
                    <a:pt x="101600" y="0"/>
                  </a:cubicBezTo>
                  <a:cubicBezTo>
                    <a:pt x="157734" y="0"/>
                    <a:pt x="203200" y="45466"/>
                    <a:pt x="203200" y="101600"/>
                  </a:cubicBezTo>
                  <a:lnTo>
                    <a:pt x="203200" y="2812669"/>
                  </a:lnTo>
                  <a:cubicBezTo>
                    <a:pt x="203200" y="2868803"/>
                    <a:pt x="157734" y="2914269"/>
                    <a:pt x="101600" y="2914269"/>
                  </a:cubicBezTo>
                  <a:cubicBezTo>
                    <a:pt x="45466" y="2914269"/>
                    <a:pt x="0" y="2868803"/>
                    <a:pt x="0" y="2812669"/>
                  </a:cubicBezTo>
                  <a:close/>
                </a:path>
              </a:pathLst>
            </a:custGeom>
            <a:solidFill>
              <a:srgbClr val="007EBD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29" id="29"/>
          <p:cNvSpPr txBox="true"/>
          <p:nvPr/>
        </p:nvSpPr>
        <p:spPr>
          <a:xfrm rot="0">
            <a:off x="1428159" y="6588623"/>
            <a:ext cx="4041724" cy="4936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25"/>
              </a:lnSpc>
            </a:pPr>
            <a:r>
              <a:rPr lang="en-US" sz="2874" b="true">
                <a:solidFill>
                  <a:srgbClr val="272525"/>
                </a:solidFill>
                <a:latin typeface="Petrona Bold"/>
                <a:ea typeface="Petrona Bold"/>
                <a:cs typeface="Petrona Bold"/>
                <a:sym typeface="Petrona Bold"/>
              </a:rPr>
              <a:t>Validate Business Rules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428159" y="7166667"/>
            <a:ext cx="7252392" cy="5393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Ensure price values are greater than zero</a:t>
            </a:r>
          </a:p>
        </p:txBody>
      </p:sp>
      <p:grpSp>
        <p:nvGrpSpPr>
          <p:cNvPr name="Group 31" id="31"/>
          <p:cNvGrpSpPr/>
          <p:nvPr/>
        </p:nvGrpSpPr>
        <p:grpSpPr>
          <a:xfrm rot="0">
            <a:off x="9266634" y="6276527"/>
            <a:ext cx="8048177" cy="2223792"/>
            <a:chOff x="0" y="0"/>
            <a:chExt cx="10730903" cy="2965056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25400" y="25400"/>
              <a:ext cx="10680065" cy="2914269"/>
            </a:xfrm>
            <a:custGeom>
              <a:avLst/>
              <a:gdLst/>
              <a:ahLst/>
              <a:cxnLst/>
              <a:rect r="r" b="b" t="t" l="l"/>
              <a:pathLst>
                <a:path h="2914269" w="10680065">
                  <a:moveTo>
                    <a:pt x="0" y="243840"/>
                  </a:moveTo>
                  <a:cubicBezTo>
                    <a:pt x="0" y="109220"/>
                    <a:pt x="110490" y="0"/>
                    <a:pt x="246888" y="0"/>
                  </a:cubicBezTo>
                  <a:lnTo>
                    <a:pt x="10433177" y="0"/>
                  </a:lnTo>
                  <a:cubicBezTo>
                    <a:pt x="10569575" y="0"/>
                    <a:pt x="10680065" y="109220"/>
                    <a:pt x="10680065" y="243840"/>
                  </a:cubicBezTo>
                  <a:lnTo>
                    <a:pt x="10680065" y="2670429"/>
                  </a:lnTo>
                  <a:cubicBezTo>
                    <a:pt x="10680065" y="2805049"/>
                    <a:pt x="10569575" y="2914269"/>
                    <a:pt x="10433177" y="2914269"/>
                  </a:cubicBezTo>
                  <a:lnTo>
                    <a:pt x="246888" y="2914269"/>
                  </a:lnTo>
                  <a:cubicBezTo>
                    <a:pt x="110490" y="2914269"/>
                    <a:pt x="0" y="2805049"/>
                    <a:pt x="0" y="2670429"/>
                  </a:cubicBez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10730865" cy="2965069"/>
            </a:xfrm>
            <a:custGeom>
              <a:avLst/>
              <a:gdLst/>
              <a:ahLst/>
              <a:cxnLst/>
              <a:rect r="r" b="b" t="t" l="l"/>
              <a:pathLst>
                <a:path h="2965069" w="10730865">
                  <a:moveTo>
                    <a:pt x="0" y="269240"/>
                  </a:moveTo>
                  <a:cubicBezTo>
                    <a:pt x="0" y="120269"/>
                    <a:pt x="122174" y="0"/>
                    <a:pt x="272288" y="0"/>
                  </a:cubicBezTo>
                  <a:lnTo>
                    <a:pt x="10458577" y="0"/>
                  </a:lnTo>
                  <a:lnTo>
                    <a:pt x="10458577" y="25400"/>
                  </a:lnTo>
                  <a:lnTo>
                    <a:pt x="10458577" y="0"/>
                  </a:lnTo>
                  <a:cubicBezTo>
                    <a:pt x="10608691" y="0"/>
                    <a:pt x="10730865" y="120269"/>
                    <a:pt x="10730865" y="269240"/>
                  </a:cubicBezTo>
                  <a:lnTo>
                    <a:pt x="10705465" y="269240"/>
                  </a:lnTo>
                  <a:lnTo>
                    <a:pt x="10730865" y="269240"/>
                  </a:lnTo>
                  <a:lnTo>
                    <a:pt x="10730865" y="2695829"/>
                  </a:lnTo>
                  <a:lnTo>
                    <a:pt x="10705465" y="2695829"/>
                  </a:lnTo>
                  <a:lnTo>
                    <a:pt x="10730865" y="2695829"/>
                  </a:lnTo>
                  <a:cubicBezTo>
                    <a:pt x="10730865" y="2844800"/>
                    <a:pt x="10608691" y="2965069"/>
                    <a:pt x="10458577" y="2965069"/>
                  </a:cubicBezTo>
                  <a:lnTo>
                    <a:pt x="10458577" y="2939669"/>
                  </a:lnTo>
                  <a:lnTo>
                    <a:pt x="10458577" y="2965069"/>
                  </a:lnTo>
                  <a:lnTo>
                    <a:pt x="272288" y="2965069"/>
                  </a:lnTo>
                  <a:lnTo>
                    <a:pt x="272288" y="2939669"/>
                  </a:lnTo>
                  <a:lnTo>
                    <a:pt x="272288" y="2965069"/>
                  </a:lnTo>
                  <a:cubicBezTo>
                    <a:pt x="122174" y="2965069"/>
                    <a:pt x="0" y="2844800"/>
                    <a:pt x="0" y="2695829"/>
                  </a:cubicBezTo>
                  <a:lnTo>
                    <a:pt x="0" y="269240"/>
                  </a:lnTo>
                  <a:lnTo>
                    <a:pt x="25400" y="269240"/>
                  </a:lnTo>
                  <a:lnTo>
                    <a:pt x="0" y="269240"/>
                  </a:lnTo>
                  <a:moveTo>
                    <a:pt x="50800" y="269240"/>
                  </a:moveTo>
                  <a:lnTo>
                    <a:pt x="50800" y="2695829"/>
                  </a:lnTo>
                  <a:lnTo>
                    <a:pt x="25400" y="2695829"/>
                  </a:lnTo>
                  <a:lnTo>
                    <a:pt x="50800" y="2695829"/>
                  </a:lnTo>
                  <a:cubicBezTo>
                    <a:pt x="50800" y="2816225"/>
                    <a:pt x="149733" y="2914269"/>
                    <a:pt x="272288" y="2914269"/>
                  </a:cubicBezTo>
                  <a:lnTo>
                    <a:pt x="10458577" y="2914269"/>
                  </a:lnTo>
                  <a:cubicBezTo>
                    <a:pt x="10581259" y="2914269"/>
                    <a:pt x="10680065" y="2816225"/>
                    <a:pt x="10680065" y="2695829"/>
                  </a:cubicBezTo>
                  <a:lnTo>
                    <a:pt x="10680065" y="269240"/>
                  </a:lnTo>
                  <a:cubicBezTo>
                    <a:pt x="10680065" y="148844"/>
                    <a:pt x="10581132" y="50800"/>
                    <a:pt x="10458577" y="50800"/>
                  </a:cubicBezTo>
                  <a:lnTo>
                    <a:pt x="272288" y="50800"/>
                  </a:lnTo>
                  <a:lnTo>
                    <a:pt x="272288" y="25400"/>
                  </a:lnTo>
                  <a:lnTo>
                    <a:pt x="272288" y="50800"/>
                  </a:lnTo>
                  <a:cubicBezTo>
                    <a:pt x="149733" y="50800"/>
                    <a:pt x="50800" y="148844"/>
                    <a:pt x="50800" y="269240"/>
                  </a:cubicBezTo>
                  <a:close/>
                </a:path>
              </a:pathLst>
            </a:custGeom>
            <a:solidFill>
              <a:srgbClr val="B2D4E5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34" id="34"/>
          <p:cNvGrpSpPr/>
          <p:nvPr/>
        </p:nvGrpSpPr>
        <p:grpSpPr>
          <a:xfrm rot="0">
            <a:off x="9247584" y="6295577"/>
            <a:ext cx="152400" cy="2185692"/>
            <a:chOff x="0" y="0"/>
            <a:chExt cx="203200" cy="2914256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203200" cy="2914269"/>
            </a:xfrm>
            <a:custGeom>
              <a:avLst/>
              <a:gdLst/>
              <a:ahLst/>
              <a:cxnLst/>
              <a:rect r="r" b="b" t="t" l="l"/>
              <a:pathLst>
                <a:path h="2914269" w="203200">
                  <a:moveTo>
                    <a:pt x="0" y="101600"/>
                  </a:moveTo>
                  <a:cubicBezTo>
                    <a:pt x="0" y="45466"/>
                    <a:pt x="45466" y="0"/>
                    <a:pt x="101600" y="0"/>
                  </a:cubicBezTo>
                  <a:cubicBezTo>
                    <a:pt x="157734" y="0"/>
                    <a:pt x="203200" y="45466"/>
                    <a:pt x="203200" y="101600"/>
                  </a:cubicBezTo>
                  <a:lnTo>
                    <a:pt x="203200" y="2812669"/>
                  </a:lnTo>
                  <a:cubicBezTo>
                    <a:pt x="203200" y="2868803"/>
                    <a:pt x="157734" y="2914269"/>
                    <a:pt x="101600" y="2914269"/>
                  </a:cubicBezTo>
                  <a:cubicBezTo>
                    <a:pt x="45466" y="2914269"/>
                    <a:pt x="0" y="2868803"/>
                    <a:pt x="0" y="2812669"/>
                  </a:cubicBezTo>
                  <a:close/>
                </a:path>
              </a:pathLst>
            </a:custGeom>
            <a:solidFill>
              <a:srgbClr val="007EBD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36" id="36"/>
          <p:cNvSpPr txBox="true"/>
          <p:nvPr/>
        </p:nvSpPr>
        <p:spPr>
          <a:xfrm rot="0">
            <a:off x="9721606" y="6588623"/>
            <a:ext cx="3721303" cy="4936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25"/>
              </a:lnSpc>
            </a:pPr>
            <a:r>
              <a:rPr lang="en-US" sz="2874" b="true">
                <a:solidFill>
                  <a:srgbClr val="272525"/>
                </a:solidFill>
                <a:latin typeface="Petrona Bold"/>
                <a:ea typeface="Petrona Bold"/>
                <a:cs typeface="Petrona Bold"/>
                <a:sym typeface="Petrona Bold"/>
              </a:rPr>
              <a:t>Save Clean Data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9721606" y="7166667"/>
            <a:ext cx="7252545" cy="992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Write to medallion_db.silver_2019_nov as managed Delta table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5" id="5"/>
          <p:cNvSpPr txBox="true"/>
          <p:nvPr/>
        </p:nvSpPr>
        <p:spPr>
          <a:xfrm rot="0">
            <a:off x="992238" y="3547615"/>
            <a:ext cx="9601648" cy="9779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12"/>
              </a:lnSpc>
            </a:pPr>
            <a:r>
              <a:rPr lang="en-US" sz="5812" b="true">
                <a:solidFill>
                  <a:srgbClr val="000000"/>
                </a:solidFill>
                <a:latin typeface="Petrona Bold"/>
                <a:ea typeface="Petrona Bold"/>
                <a:cs typeface="Petrona Bold"/>
                <a:sym typeface="Petrona Bold"/>
              </a:rPr>
              <a:t>Silver Layer Transformation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92238" y="5205708"/>
            <a:ext cx="3721303" cy="4936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25"/>
              </a:lnSpc>
            </a:pPr>
            <a:r>
              <a:rPr lang="en-US" sz="2874" b="true">
                <a:solidFill>
                  <a:srgbClr val="000000"/>
                </a:solidFill>
                <a:latin typeface="Petrona Bold"/>
                <a:ea typeface="Petrona Bold"/>
                <a:cs typeface="Petrona Bold"/>
                <a:sym typeface="Petrona Bold"/>
              </a:rPr>
              <a:t>Input: Bronze Data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92238" y="5897166"/>
            <a:ext cx="7805890" cy="5393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Raw, unprocessed records with potential quality issues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499397" y="5205708"/>
            <a:ext cx="3721303" cy="4936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25"/>
              </a:lnSpc>
            </a:pPr>
            <a:r>
              <a:rPr lang="en-US" sz="2874" b="true">
                <a:solidFill>
                  <a:srgbClr val="000000"/>
                </a:solidFill>
                <a:latin typeface="Petrona Bold"/>
                <a:ea typeface="Petrona Bold"/>
                <a:cs typeface="Petrona Bold"/>
                <a:sym typeface="Petrona Bold"/>
              </a:rPr>
              <a:t>Output: Clean Data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499397" y="5897166"/>
            <a:ext cx="7805890" cy="5393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Validated, deduplicated records ready for analysis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5" id="5"/>
          <p:cNvGrpSpPr/>
          <p:nvPr/>
        </p:nvGrpSpPr>
        <p:grpSpPr>
          <a:xfrm rot="0">
            <a:off x="978398" y="767658"/>
            <a:ext cx="2091480" cy="556622"/>
            <a:chOff x="0" y="0"/>
            <a:chExt cx="2788641" cy="74216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788666" cy="742188"/>
            </a:xfrm>
            <a:custGeom>
              <a:avLst/>
              <a:gdLst/>
              <a:ahLst/>
              <a:cxnLst/>
              <a:rect r="r" b="b" t="t" l="l"/>
              <a:pathLst>
                <a:path h="742188" w="2788666">
                  <a:moveTo>
                    <a:pt x="0" y="132207"/>
                  </a:moveTo>
                  <a:cubicBezTo>
                    <a:pt x="0" y="59055"/>
                    <a:pt x="59944" y="0"/>
                    <a:pt x="133858" y="0"/>
                  </a:cubicBezTo>
                  <a:lnTo>
                    <a:pt x="2654808" y="0"/>
                  </a:lnTo>
                  <a:lnTo>
                    <a:pt x="2654808" y="6350"/>
                  </a:lnTo>
                  <a:lnTo>
                    <a:pt x="2654808" y="0"/>
                  </a:lnTo>
                  <a:cubicBezTo>
                    <a:pt x="2728595" y="0"/>
                    <a:pt x="2788666" y="59055"/>
                    <a:pt x="2788666" y="132207"/>
                  </a:cubicBezTo>
                  <a:lnTo>
                    <a:pt x="2782316" y="132207"/>
                  </a:lnTo>
                  <a:lnTo>
                    <a:pt x="2788666" y="132207"/>
                  </a:lnTo>
                  <a:lnTo>
                    <a:pt x="2788666" y="609981"/>
                  </a:lnTo>
                  <a:lnTo>
                    <a:pt x="2782316" y="609981"/>
                  </a:lnTo>
                  <a:lnTo>
                    <a:pt x="2788666" y="609981"/>
                  </a:lnTo>
                  <a:cubicBezTo>
                    <a:pt x="2788666" y="683133"/>
                    <a:pt x="2728722" y="742188"/>
                    <a:pt x="2654808" y="742188"/>
                  </a:cubicBezTo>
                  <a:lnTo>
                    <a:pt x="2654808" y="735838"/>
                  </a:lnTo>
                  <a:lnTo>
                    <a:pt x="2654808" y="742188"/>
                  </a:lnTo>
                  <a:lnTo>
                    <a:pt x="133858" y="742188"/>
                  </a:lnTo>
                  <a:lnTo>
                    <a:pt x="133858" y="735838"/>
                  </a:lnTo>
                  <a:lnTo>
                    <a:pt x="133858" y="742188"/>
                  </a:lnTo>
                  <a:cubicBezTo>
                    <a:pt x="59944" y="742188"/>
                    <a:pt x="0" y="683006"/>
                    <a:pt x="0" y="609981"/>
                  </a:cubicBezTo>
                  <a:lnTo>
                    <a:pt x="0" y="132207"/>
                  </a:lnTo>
                  <a:lnTo>
                    <a:pt x="6350" y="132207"/>
                  </a:lnTo>
                  <a:lnTo>
                    <a:pt x="0" y="132207"/>
                  </a:lnTo>
                  <a:moveTo>
                    <a:pt x="12700" y="132207"/>
                  </a:moveTo>
                  <a:lnTo>
                    <a:pt x="12700" y="609981"/>
                  </a:lnTo>
                  <a:lnTo>
                    <a:pt x="6350" y="609981"/>
                  </a:lnTo>
                  <a:lnTo>
                    <a:pt x="12700" y="609981"/>
                  </a:lnTo>
                  <a:cubicBezTo>
                    <a:pt x="12700" y="675894"/>
                    <a:pt x="66802" y="729488"/>
                    <a:pt x="133858" y="729488"/>
                  </a:cubicBezTo>
                  <a:lnTo>
                    <a:pt x="2654808" y="729488"/>
                  </a:lnTo>
                  <a:cubicBezTo>
                    <a:pt x="2721737" y="729488"/>
                    <a:pt x="2775966" y="675894"/>
                    <a:pt x="2775966" y="609981"/>
                  </a:cubicBezTo>
                  <a:lnTo>
                    <a:pt x="2775966" y="132207"/>
                  </a:lnTo>
                  <a:cubicBezTo>
                    <a:pt x="2775966" y="66294"/>
                    <a:pt x="2721864" y="12700"/>
                    <a:pt x="2654808" y="12700"/>
                  </a:cubicBezTo>
                  <a:lnTo>
                    <a:pt x="133858" y="12700"/>
                  </a:lnTo>
                  <a:lnTo>
                    <a:pt x="133858" y="6350"/>
                  </a:lnTo>
                  <a:lnTo>
                    <a:pt x="133858" y="12700"/>
                  </a:lnTo>
                  <a:cubicBezTo>
                    <a:pt x="66802" y="12700"/>
                    <a:pt x="12700" y="66294"/>
                    <a:pt x="12700" y="132207"/>
                  </a:cubicBezTo>
                  <a:close/>
                </a:path>
              </a:pathLst>
            </a:custGeom>
            <a:solidFill>
              <a:srgbClr val="007EBD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7" id="7" descr="preencoded.png"/>
          <p:cNvSpPr/>
          <p:nvPr/>
        </p:nvSpPr>
        <p:spPr>
          <a:xfrm flipH="false" flipV="false" rot="0">
            <a:off x="1161155" y="933602"/>
            <a:ext cx="224733" cy="224733"/>
          </a:xfrm>
          <a:custGeom>
            <a:avLst/>
            <a:gdLst/>
            <a:ahLst/>
            <a:cxnLst/>
            <a:rect r="r" b="b" t="t" l="l"/>
            <a:pathLst>
              <a:path h="224733" w="224733">
                <a:moveTo>
                  <a:pt x="0" y="0"/>
                </a:moveTo>
                <a:lnTo>
                  <a:pt x="224733" y="0"/>
                </a:lnTo>
                <a:lnTo>
                  <a:pt x="224733" y="224733"/>
                </a:lnTo>
                <a:lnTo>
                  <a:pt x="0" y="2247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4166" t="0" r="-4166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498254" y="789984"/>
            <a:ext cx="1388859" cy="4357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12"/>
              </a:lnSpc>
            </a:pPr>
            <a:r>
              <a:rPr lang="en-US" sz="1750">
                <a:solidFill>
                  <a:srgbClr val="007EBD"/>
                </a:solidFill>
                <a:latin typeface="Inter"/>
                <a:ea typeface="Inter"/>
                <a:cs typeface="Inter"/>
                <a:sym typeface="Inter"/>
              </a:rPr>
              <a:t>GOLD LAYER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83161" y="1393774"/>
            <a:ext cx="9914487" cy="959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50"/>
              </a:lnSpc>
            </a:pPr>
            <a:r>
              <a:rPr lang="en-US" sz="5749" b="true">
                <a:solidFill>
                  <a:srgbClr val="000000"/>
                </a:solidFill>
                <a:latin typeface="Petrona Bold"/>
                <a:ea typeface="Petrona Bold"/>
                <a:cs typeface="Petrona Bold"/>
                <a:sym typeface="Petrona Bold"/>
              </a:rPr>
              <a:t>Business-Ready Aggregations</a:t>
            </a:r>
          </a:p>
        </p:txBody>
      </p:sp>
      <p:sp>
        <p:nvSpPr>
          <p:cNvPr name="Freeform 10" id="10" descr="preencoded.png"/>
          <p:cNvSpPr/>
          <p:nvPr/>
        </p:nvSpPr>
        <p:spPr>
          <a:xfrm flipH="false" flipV="false" rot="0">
            <a:off x="983161" y="2774899"/>
            <a:ext cx="7985227" cy="4935141"/>
          </a:xfrm>
          <a:custGeom>
            <a:avLst/>
            <a:gdLst/>
            <a:ahLst/>
            <a:cxnLst/>
            <a:rect r="r" b="b" t="t" l="l"/>
            <a:pathLst>
              <a:path h="4935141" w="7985227">
                <a:moveTo>
                  <a:pt x="0" y="0"/>
                </a:moveTo>
                <a:lnTo>
                  <a:pt x="7985227" y="0"/>
                </a:lnTo>
                <a:lnTo>
                  <a:pt x="7985227" y="4935141"/>
                </a:lnTo>
                <a:lnTo>
                  <a:pt x="0" y="493514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8" r="0" b="-8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983161" y="7962309"/>
            <a:ext cx="3687070" cy="4893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25"/>
              </a:lnSpc>
            </a:pPr>
            <a:r>
              <a:rPr lang="en-US" sz="2874" b="true">
                <a:solidFill>
                  <a:srgbClr val="272525"/>
                </a:solidFill>
                <a:latin typeface="Petrona Bold"/>
                <a:ea typeface="Petrona Bold"/>
                <a:cs typeface="Petrona Bold"/>
                <a:sym typeface="Petrona Bold"/>
              </a:rPr>
              <a:t>Revenue by Category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83161" y="8534400"/>
            <a:ext cx="7985227" cy="9846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18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Total revenue aggregated by product category_code for merchandising insights</a:t>
            </a:r>
          </a:p>
        </p:txBody>
      </p:sp>
      <p:sp>
        <p:nvSpPr>
          <p:cNvPr name="Freeform 13" id="13" descr="preencoded.png"/>
          <p:cNvSpPr/>
          <p:nvPr/>
        </p:nvSpPr>
        <p:spPr>
          <a:xfrm flipH="false" flipV="false" rot="0">
            <a:off x="9319470" y="2774899"/>
            <a:ext cx="7985369" cy="4935293"/>
          </a:xfrm>
          <a:custGeom>
            <a:avLst/>
            <a:gdLst/>
            <a:ahLst/>
            <a:cxnLst/>
            <a:rect r="r" b="b" t="t" l="l"/>
            <a:pathLst>
              <a:path h="4935293" w="7985369">
                <a:moveTo>
                  <a:pt x="0" y="0"/>
                </a:moveTo>
                <a:lnTo>
                  <a:pt x="7985369" y="0"/>
                </a:lnTo>
                <a:lnTo>
                  <a:pt x="7985369" y="4935293"/>
                </a:lnTo>
                <a:lnTo>
                  <a:pt x="0" y="493529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7" r="0" b="-7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9319470" y="7962452"/>
            <a:ext cx="3832917" cy="4893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25"/>
              </a:lnSpc>
            </a:pPr>
            <a:r>
              <a:rPr lang="en-US" sz="2874" b="true">
                <a:solidFill>
                  <a:srgbClr val="272525"/>
                </a:solidFill>
                <a:latin typeface="Petrona Bold"/>
                <a:ea typeface="Petrona Bold"/>
                <a:cs typeface="Petrona Bold"/>
                <a:sym typeface="Petrona Bold"/>
              </a:rPr>
              <a:t>Revenue by Event Type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319470" y="8534552"/>
            <a:ext cx="7985369" cy="9846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18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Revenue grouped by event_type (view, cart, purchase) for funnel analysis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5" id="5"/>
          <p:cNvSpPr txBox="true"/>
          <p:nvPr/>
        </p:nvSpPr>
        <p:spPr>
          <a:xfrm rot="0">
            <a:off x="992238" y="2796330"/>
            <a:ext cx="7442749" cy="9779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12"/>
              </a:lnSpc>
            </a:pPr>
            <a:r>
              <a:rPr lang="en-US" sz="5812" b="true">
                <a:solidFill>
                  <a:srgbClr val="000000"/>
                </a:solidFill>
                <a:latin typeface="Petrona Bold"/>
                <a:ea typeface="Petrona Bold"/>
                <a:cs typeface="Petrona Bold"/>
                <a:sym typeface="Petrona Bold"/>
              </a:rPr>
              <a:t>Gold Layer Tables</a:t>
            </a:r>
          </a:p>
        </p:txBody>
      </p:sp>
      <p:sp>
        <p:nvSpPr>
          <p:cNvPr name="Freeform 6" id="6" descr="preencoded.png"/>
          <p:cNvSpPr/>
          <p:nvPr/>
        </p:nvSpPr>
        <p:spPr>
          <a:xfrm flipH="false" flipV="false" rot="0">
            <a:off x="992238" y="4199487"/>
            <a:ext cx="5434460" cy="1134066"/>
          </a:xfrm>
          <a:custGeom>
            <a:avLst/>
            <a:gdLst/>
            <a:ahLst/>
            <a:cxnLst/>
            <a:rect r="r" b="b" t="t" l="l"/>
            <a:pathLst>
              <a:path h="1134066" w="5434460">
                <a:moveTo>
                  <a:pt x="0" y="0"/>
                </a:moveTo>
                <a:lnTo>
                  <a:pt x="5434460" y="0"/>
                </a:lnTo>
                <a:lnTo>
                  <a:pt x="5434460" y="1134065"/>
                </a:lnTo>
                <a:lnTo>
                  <a:pt x="0" y="113406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65" t="0" r="-66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275759" y="5588498"/>
            <a:ext cx="3721303" cy="4936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25"/>
              </a:lnSpc>
            </a:pPr>
            <a:r>
              <a:rPr lang="en-US" sz="2874" b="true">
                <a:solidFill>
                  <a:srgbClr val="272525"/>
                </a:solidFill>
                <a:latin typeface="Petrona Bold"/>
                <a:ea typeface="Petrona Bold"/>
                <a:cs typeface="Petrona Bold"/>
                <a:sym typeface="Petrona Bold"/>
              </a:rPr>
              <a:t>Read Silver Table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75759" y="6166542"/>
            <a:ext cx="4867427" cy="992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Load clean data from medallion_db.silver_2019_nov</a:t>
            </a:r>
          </a:p>
        </p:txBody>
      </p:sp>
      <p:sp>
        <p:nvSpPr>
          <p:cNvPr name="Freeform 9" id="9" descr="preencoded.png"/>
          <p:cNvSpPr/>
          <p:nvPr/>
        </p:nvSpPr>
        <p:spPr>
          <a:xfrm flipH="false" flipV="false" rot="0">
            <a:off x="6426698" y="4199487"/>
            <a:ext cx="5434460" cy="1134066"/>
          </a:xfrm>
          <a:custGeom>
            <a:avLst/>
            <a:gdLst/>
            <a:ahLst/>
            <a:cxnLst/>
            <a:rect r="r" b="b" t="t" l="l"/>
            <a:pathLst>
              <a:path h="1134066" w="5434460">
                <a:moveTo>
                  <a:pt x="0" y="0"/>
                </a:moveTo>
                <a:lnTo>
                  <a:pt x="5434461" y="0"/>
                </a:lnTo>
                <a:lnTo>
                  <a:pt x="5434461" y="1134065"/>
                </a:lnTo>
                <a:lnTo>
                  <a:pt x="0" y="113406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65" t="0" r="-66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6710210" y="5588498"/>
            <a:ext cx="3721303" cy="4936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25"/>
              </a:lnSpc>
            </a:pPr>
            <a:r>
              <a:rPr lang="en-US" sz="2874" b="true">
                <a:solidFill>
                  <a:srgbClr val="272525"/>
                </a:solidFill>
                <a:latin typeface="Petrona Bold"/>
                <a:ea typeface="Petrona Bold"/>
                <a:cs typeface="Petrona Bold"/>
                <a:sym typeface="Petrona Bold"/>
              </a:rPr>
              <a:t>Apply Aggregations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710210" y="6166542"/>
            <a:ext cx="4867427" cy="992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GroupBy and sum operations for business metrics</a:t>
            </a:r>
          </a:p>
        </p:txBody>
      </p:sp>
      <p:sp>
        <p:nvSpPr>
          <p:cNvPr name="Freeform 12" id="12" descr="preencoded.png"/>
          <p:cNvSpPr/>
          <p:nvPr/>
        </p:nvSpPr>
        <p:spPr>
          <a:xfrm flipH="false" flipV="false" rot="0">
            <a:off x="11861159" y="4199487"/>
            <a:ext cx="5434460" cy="1134066"/>
          </a:xfrm>
          <a:custGeom>
            <a:avLst/>
            <a:gdLst/>
            <a:ahLst/>
            <a:cxnLst/>
            <a:rect r="r" b="b" t="t" l="l"/>
            <a:pathLst>
              <a:path h="1134066" w="5434460">
                <a:moveTo>
                  <a:pt x="0" y="0"/>
                </a:moveTo>
                <a:lnTo>
                  <a:pt x="5434460" y="0"/>
                </a:lnTo>
                <a:lnTo>
                  <a:pt x="5434460" y="1134065"/>
                </a:lnTo>
                <a:lnTo>
                  <a:pt x="0" y="113406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65" t="0" r="-66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2144670" y="5588498"/>
            <a:ext cx="3721303" cy="4936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25"/>
              </a:lnSpc>
            </a:pPr>
            <a:r>
              <a:rPr lang="en-US" sz="2874" b="true">
                <a:solidFill>
                  <a:srgbClr val="272525"/>
                </a:solidFill>
                <a:latin typeface="Petrona Bold"/>
                <a:ea typeface="Petrona Bold"/>
                <a:cs typeface="Petrona Bold"/>
                <a:sym typeface="Petrona Bold"/>
              </a:rPr>
              <a:t>Save Gold Tables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144670" y="6166542"/>
            <a:ext cx="4867427" cy="992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Write to gold_revenue_by_category and gold_revenue_by_event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5" id="5"/>
          <p:cNvSpPr txBox="true"/>
          <p:nvPr/>
        </p:nvSpPr>
        <p:spPr>
          <a:xfrm rot="0">
            <a:off x="992238" y="1875977"/>
            <a:ext cx="7442749" cy="9779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12"/>
              </a:lnSpc>
            </a:pPr>
            <a:r>
              <a:rPr lang="en-US" sz="5812" b="true">
                <a:solidFill>
                  <a:srgbClr val="000000"/>
                </a:solidFill>
                <a:latin typeface="Petrona Bold"/>
                <a:ea typeface="Petrona Bold"/>
                <a:cs typeface="Petrona Bold"/>
                <a:sym typeface="Petrona Bold"/>
              </a:rPr>
              <a:t>Day 06 Summary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987476" y="3416198"/>
            <a:ext cx="5254971" cy="3725761"/>
            <a:chOff x="0" y="0"/>
            <a:chExt cx="7006628" cy="496768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6350" y="6350"/>
              <a:ext cx="6993890" cy="4955032"/>
            </a:xfrm>
            <a:custGeom>
              <a:avLst/>
              <a:gdLst/>
              <a:ahLst/>
              <a:cxnLst/>
              <a:rect r="r" b="b" t="t" l="l"/>
              <a:pathLst>
                <a:path h="4955032" w="6993890">
                  <a:moveTo>
                    <a:pt x="0" y="158750"/>
                  </a:moveTo>
                  <a:cubicBezTo>
                    <a:pt x="0" y="71120"/>
                    <a:pt x="71120" y="0"/>
                    <a:pt x="158877" y="0"/>
                  </a:cubicBezTo>
                  <a:lnTo>
                    <a:pt x="6835013" y="0"/>
                  </a:lnTo>
                  <a:cubicBezTo>
                    <a:pt x="6922770" y="0"/>
                    <a:pt x="6993890" y="71120"/>
                    <a:pt x="6993890" y="158750"/>
                  </a:cubicBezTo>
                  <a:lnTo>
                    <a:pt x="6993890" y="4796282"/>
                  </a:lnTo>
                  <a:cubicBezTo>
                    <a:pt x="6993890" y="4883912"/>
                    <a:pt x="6922770" y="4955032"/>
                    <a:pt x="6835013" y="4955032"/>
                  </a:cubicBezTo>
                  <a:lnTo>
                    <a:pt x="158877" y="4955032"/>
                  </a:lnTo>
                  <a:cubicBezTo>
                    <a:pt x="71120" y="4955032"/>
                    <a:pt x="0" y="4883912"/>
                    <a:pt x="0" y="4796282"/>
                  </a:cubicBezTo>
                  <a:close/>
                </a:path>
              </a:pathLst>
            </a:custGeom>
            <a:solidFill>
              <a:srgbClr val="CCEEFF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7006590" cy="4967732"/>
            </a:xfrm>
            <a:custGeom>
              <a:avLst/>
              <a:gdLst/>
              <a:ahLst/>
              <a:cxnLst/>
              <a:rect r="r" b="b" t="t" l="l"/>
              <a:pathLst>
                <a:path h="4967732" w="7006590">
                  <a:moveTo>
                    <a:pt x="0" y="165100"/>
                  </a:moveTo>
                  <a:cubicBezTo>
                    <a:pt x="0" y="73914"/>
                    <a:pt x="74041" y="0"/>
                    <a:pt x="165227" y="0"/>
                  </a:cubicBezTo>
                  <a:lnTo>
                    <a:pt x="6841363" y="0"/>
                  </a:lnTo>
                  <a:lnTo>
                    <a:pt x="6841363" y="6350"/>
                  </a:lnTo>
                  <a:lnTo>
                    <a:pt x="6841363" y="0"/>
                  </a:lnTo>
                  <a:cubicBezTo>
                    <a:pt x="6932549" y="0"/>
                    <a:pt x="7006590" y="73914"/>
                    <a:pt x="7006590" y="165100"/>
                  </a:cubicBezTo>
                  <a:lnTo>
                    <a:pt x="7000240" y="165100"/>
                  </a:lnTo>
                  <a:lnTo>
                    <a:pt x="7006590" y="165100"/>
                  </a:lnTo>
                  <a:lnTo>
                    <a:pt x="7006590" y="4802632"/>
                  </a:lnTo>
                  <a:lnTo>
                    <a:pt x="7000240" y="4802632"/>
                  </a:lnTo>
                  <a:lnTo>
                    <a:pt x="7006590" y="4802632"/>
                  </a:lnTo>
                  <a:cubicBezTo>
                    <a:pt x="7006590" y="4893818"/>
                    <a:pt x="6932549" y="4967732"/>
                    <a:pt x="6841363" y="4967732"/>
                  </a:cubicBezTo>
                  <a:lnTo>
                    <a:pt x="6841363" y="4961382"/>
                  </a:lnTo>
                  <a:lnTo>
                    <a:pt x="6841363" y="4967732"/>
                  </a:lnTo>
                  <a:lnTo>
                    <a:pt x="165227" y="4967732"/>
                  </a:lnTo>
                  <a:lnTo>
                    <a:pt x="165227" y="4961382"/>
                  </a:lnTo>
                  <a:lnTo>
                    <a:pt x="165227" y="4967732"/>
                  </a:lnTo>
                  <a:cubicBezTo>
                    <a:pt x="74041" y="4967732"/>
                    <a:pt x="0" y="4893818"/>
                    <a:pt x="0" y="4802632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4802632"/>
                  </a:lnTo>
                  <a:lnTo>
                    <a:pt x="6350" y="4802632"/>
                  </a:lnTo>
                  <a:lnTo>
                    <a:pt x="12700" y="4802632"/>
                  </a:lnTo>
                  <a:cubicBezTo>
                    <a:pt x="12700" y="4886833"/>
                    <a:pt x="81026" y="4955032"/>
                    <a:pt x="165227" y="4955032"/>
                  </a:cubicBezTo>
                  <a:lnTo>
                    <a:pt x="6841363" y="4955032"/>
                  </a:lnTo>
                  <a:cubicBezTo>
                    <a:pt x="6925564" y="4955032"/>
                    <a:pt x="6993890" y="4886833"/>
                    <a:pt x="6993890" y="4802632"/>
                  </a:cubicBezTo>
                  <a:lnTo>
                    <a:pt x="6993890" y="165100"/>
                  </a:lnTo>
                  <a:cubicBezTo>
                    <a:pt x="6993890" y="80899"/>
                    <a:pt x="6925564" y="12700"/>
                    <a:pt x="6841363" y="12700"/>
                  </a:cubicBezTo>
                  <a:lnTo>
                    <a:pt x="165227" y="12700"/>
                  </a:lnTo>
                  <a:lnTo>
                    <a:pt x="165227" y="6350"/>
                  </a:lnTo>
                  <a:lnTo>
                    <a:pt x="165227" y="12700"/>
                  </a:lnTo>
                  <a:cubicBezTo>
                    <a:pt x="81026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B2D4E5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9" id="9"/>
          <p:cNvGrpSpPr/>
          <p:nvPr/>
        </p:nvGrpSpPr>
        <p:grpSpPr>
          <a:xfrm rot="0">
            <a:off x="1285284" y="3714007"/>
            <a:ext cx="850554" cy="850554"/>
            <a:chOff x="0" y="0"/>
            <a:chExt cx="1134072" cy="113407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134110" cy="1134110"/>
            </a:xfrm>
            <a:custGeom>
              <a:avLst/>
              <a:gdLst/>
              <a:ahLst/>
              <a:cxnLst/>
              <a:rect r="r" b="b" t="t" l="l"/>
              <a:pathLst>
                <a:path h="1134110" w="1134110">
                  <a:moveTo>
                    <a:pt x="0" y="567055"/>
                  </a:moveTo>
                  <a:cubicBezTo>
                    <a:pt x="0" y="253873"/>
                    <a:pt x="253873" y="0"/>
                    <a:pt x="567055" y="0"/>
                  </a:cubicBezTo>
                  <a:cubicBezTo>
                    <a:pt x="880237" y="0"/>
                    <a:pt x="1134110" y="253873"/>
                    <a:pt x="1134110" y="567055"/>
                  </a:cubicBezTo>
                  <a:cubicBezTo>
                    <a:pt x="1134110" y="880237"/>
                    <a:pt x="880237" y="1134110"/>
                    <a:pt x="567055" y="1134110"/>
                  </a:cubicBezTo>
                  <a:cubicBezTo>
                    <a:pt x="253873" y="1134110"/>
                    <a:pt x="0" y="880237"/>
                    <a:pt x="0" y="567055"/>
                  </a:cubicBezTo>
                  <a:close/>
                </a:path>
              </a:pathLst>
            </a:custGeom>
            <a:solidFill>
              <a:srgbClr val="007EBD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11" id="11" descr="preencoded.png"/>
          <p:cNvSpPr/>
          <p:nvPr/>
        </p:nvSpPr>
        <p:spPr>
          <a:xfrm flipH="false" flipV="false" rot="0">
            <a:off x="1519238" y="3947817"/>
            <a:ext cx="382638" cy="382638"/>
          </a:xfrm>
          <a:custGeom>
            <a:avLst/>
            <a:gdLst/>
            <a:ahLst/>
            <a:cxnLst/>
            <a:rect r="r" b="b" t="t" l="l"/>
            <a:pathLst>
              <a:path h="382638" w="382638">
                <a:moveTo>
                  <a:pt x="0" y="0"/>
                </a:moveTo>
                <a:lnTo>
                  <a:pt x="382638" y="0"/>
                </a:lnTo>
                <a:lnTo>
                  <a:pt x="382638" y="382639"/>
                </a:lnTo>
                <a:lnTo>
                  <a:pt x="0" y="38263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285284" y="4819498"/>
            <a:ext cx="3721303" cy="4936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25"/>
              </a:lnSpc>
            </a:pPr>
            <a:r>
              <a:rPr lang="en-US" sz="2874" b="true">
                <a:solidFill>
                  <a:srgbClr val="272525"/>
                </a:solidFill>
                <a:latin typeface="Petrona Bold"/>
                <a:ea typeface="Petrona Bold"/>
                <a:cs typeface="Petrona Bold"/>
                <a:sym typeface="Petrona Bold"/>
              </a:rPr>
              <a:t>Layered Architecture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85284" y="5397551"/>
            <a:ext cx="4659363" cy="14466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Successfully implemented Bronze, Silver, and Gold layers with clear separation of concerns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6516443" y="3416198"/>
            <a:ext cx="5254971" cy="3725761"/>
            <a:chOff x="0" y="0"/>
            <a:chExt cx="7006628" cy="4967681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6350" y="6350"/>
              <a:ext cx="6993890" cy="4955032"/>
            </a:xfrm>
            <a:custGeom>
              <a:avLst/>
              <a:gdLst/>
              <a:ahLst/>
              <a:cxnLst/>
              <a:rect r="r" b="b" t="t" l="l"/>
              <a:pathLst>
                <a:path h="4955032" w="6993890">
                  <a:moveTo>
                    <a:pt x="0" y="158750"/>
                  </a:moveTo>
                  <a:cubicBezTo>
                    <a:pt x="0" y="71120"/>
                    <a:pt x="71120" y="0"/>
                    <a:pt x="158877" y="0"/>
                  </a:cubicBezTo>
                  <a:lnTo>
                    <a:pt x="6835013" y="0"/>
                  </a:lnTo>
                  <a:cubicBezTo>
                    <a:pt x="6922770" y="0"/>
                    <a:pt x="6993890" y="71120"/>
                    <a:pt x="6993890" y="158750"/>
                  </a:cubicBezTo>
                  <a:lnTo>
                    <a:pt x="6993890" y="4796282"/>
                  </a:lnTo>
                  <a:cubicBezTo>
                    <a:pt x="6993890" y="4883912"/>
                    <a:pt x="6922770" y="4955032"/>
                    <a:pt x="6835013" y="4955032"/>
                  </a:cubicBezTo>
                  <a:lnTo>
                    <a:pt x="158877" y="4955032"/>
                  </a:lnTo>
                  <a:cubicBezTo>
                    <a:pt x="71120" y="4955032"/>
                    <a:pt x="0" y="4883912"/>
                    <a:pt x="0" y="4796282"/>
                  </a:cubicBezTo>
                  <a:close/>
                </a:path>
              </a:pathLst>
            </a:custGeom>
            <a:solidFill>
              <a:srgbClr val="CCEEFF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7006590" cy="4967732"/>
            </a:xfrm>
            <a:custGeom>
              <a:avLst/>
              <a:gdLst/>
              <a:ahLst/>
              <a:cxnLst/>
              <a:rect r="r" b="b" t="t" l="l"/>
              <a:pathLst>
                <a:path h="4967732" w="7006590">
                  <a:moveTo>
                    <a:pt x="0" y="165100"/>
                  </a:moveTo>
                  <a:cubicBezTo>
                    <a:pt x="0" y="73914"/>
                    <a:pt x="74041" y="0"/>
                    <a:pt x="165227" y="0"/>
                  </a:cubicBezTo>
                  <a:lnTo>
                    <a:pt x="6841363" y="0"/>
                  </a:lnTo>
                  <a:lnTo>
                    <a:pt x="6841363" y="6350"/>
                  </a:lnTo>
                  <a:lnTo>
                    <a:pt x="6841363" y="0"/>
                  </a:lnTo>
                  <a:cubicBezTo>
                    <a:pt x="6932549" y="0"/>
                    <a:pt x="7006590" y="73914"/>
                    <a:pt x="7006590" y="165100"/>
                  </a:cubicBezTo>
                  <a:lnTo>
                    <a:pt x="7000240" y="165100"/>
                  </a:lnTo>
                  <a:lnTo>
                    <a:pt x="7006590" y="165100"/>
                  </a:lnTo>
                  <a:lnTo>
                    <a:pt x="7006590" y="4802632"/>
                  </a:lnTo>
                  <a:lnTo>
                    <a:pt x="7000240" y="4802632"/>
                  </a:lnTo>
                  <a:lnTo>
                    <a:pt x="7006590" y="4802632"/>
                  </a:lnTo>
                  <a:cubicBezTo>
                    <a:pt x="7006590" y="4893818"/>
                    <a:pt x="6932549" y="4967732"/>
                    <a:pt x="6841363" y="4967732"/>
                  </a:cubicBezTo>
                  <a:lnTo>
                    <a:pt x="6841363" y="4961382"/>
                  </a:lnTo>
                  <a:lnTo>
                    <a:pt x="6841363" y="4967732"/>
                  </a:lnTo>
                  <a:lnTo>
                    <a:pt x="165227" y="4967732"/>
                  </a:lnTo>
                  <a:lnTo>
                    <a:pt x="165227" y="4961382"/>
                  </a:lnTo>
                  <a:lnTo>
                    <a:pt x="165227" y="4967732"/>
                  </a:lnTo>
                  <a:cubicBezTo>
                    <a:pt x="74041" y="4967732"/>
                    <a:pt x="0" y="4893818"/>
                    <a:pt x="0" y="4802632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4802632"/>
                  </a:lnTo>
                  <a:lnTo>
                    <a:pt x="6350" y="4802632"/>
                  </a:lnTo>
                  <a:lnTo>
                    <a:pt x="12700" y="4802632"/>
                  </a:lnTo>
                  <a:cubicBezTo>
                    <a:pt x="12700" y="4886833"/>
                    <a:pt x="81026" y="4955032"/>
                    <a:pt x="165227" y="4955032"/>
                  </a:cubicBezTo>
                  <a:lnTo>
                    <a:pt x="6841363" y="4955032"/>
                  </a:lnTo>
                  <a:cubicBezTo>
                    <a:pt x="6925564" y="4955032"/>
                    <a:pt x="6993890" y="4886833"/>
                    <a:pt x="6993890" y="4802632"/>
                  </a:cubicBezTo>
                  <a:lnTo>
                    <a:pt x="6993890" y="165100"/>
                  </a:lnTo>
                  <a:cubicBezTo>
                    <a:pt x="6993890" y="80899"/>
                    <a:pt x="6925564" y="12700"/>
                    <a:pt x="6841363" y="12700"/>
                  </a:cubicBezTo>
                  <a:lnTo>
                    <a:pt x="165227" y="12700"/>
                  </a:lnTo>
                  <a:lnTo>
                    <a:pt x="165227" y="6350"/>
                  </a:lnTo>
                  <a:lnTo>
                    <a:pt x="165227" y="12700"/>
                  </a:lnTo>
                  <a:cubicBezTo>
                    <a:pt x="81026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B2D4E5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17" id="17"/>
          <p:cNvGrpSpPr/>
          <p:nvPr/>
        </p:nvGrpSpPr>
        <p:grpSpPr>
          <a:xfrm rot="0">
            <a:off x="6814242" y="3714007"/>
            <a:ext cx="850554" cy="850554"/>
            <a:chOff x="0" y="0"/>
            <a:chExt cx="1134072" cy="1134072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134110" cy="1134110"/>
            </a:xfrm>
            <a:custGeom>
              <a:avLst/>
              <a:gdLst/>
              <a:ahLst/>
              <a:cxnLst/>
              <a:rect r="r" b="b" t="t" l="l"/>
              <a:pathLst>
                <a:path h="1134110" w="1134110">
                  <a:moveTo>
                    <a:pt x="0" y="567055"/>
                  </a:moveTo>
                  <a:cubicBezTo>
                    <a:pt x="0" y="253873"/>
                    <a:pt x="253873" y="0"/>
                    <a:pt x="567055" y="0"/>
                  </a:cubicBezTo>
                  <a:cubicBezTo>
                    <a:pt x="880237" y="0"/>
                    <a:pt x="1134110" y="253873"/>
                    <a:pt x="1134110" y="567055"/>
                  </a:cubicBezTo>
                  <a:cubicBezTo>
                    <a:pt x="1134110" y="880237"/>
                    <a:pt x="880237" y="1134110"/>
                    <a:pt x="567055" y="1134110"/>
                  </a:cubicBezTo>
                  <a:cubicBezTo>
                    <a:pt x="253873" y="1134110"/>
                    <a:pt x="0" y="880237"/>
                    <a:pt x="0" y="567055"/>
                  </a:cubicBezTo>
                  <a:close/>
                </a:path>
              </a:pathLst>
            </a:custGeom>
            <a:solidFill>
              <a:srgbClr val="007EBD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19" id="19" descr="preencoded.png"/>
          <p:cNvSpPr/>
          <p:nvPr/>
        </p:nvSpPr>
        <p:spPr>
          <a:xfrm flipH="false" flipV="false" rot="0">
            <a:off x="7048205" y="3947817"/>
            <a:ext cx="382638" cy="382638"/>
          </a:xfrm>
          <a:custGeom>
            <a:avLst/>
            <a:gdLst/>
            <a:ahLst/>
            <a:cxnLst/>
            <a:rect r="r" b="b" t="t" l="l"/>
            <a:pathLst>
              <a:path h="382638" w="382638">
                <a:moveTo>
                  <a:pt x="0" y="0"/>
                </a:moveTo>
                <a:lnTo>
                  <a:pt x="382638" y="0"/>
                </a:lnTo>
                <a:lnTo>
                  <a:pt x="382638" y="382639"/>
                </a:lnTo>
                <a:lnTo>
                  <a:pt x="0" y="38263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-8535" r="0" b="-8538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6814242" y="4819498"/>
            <a:ext cx="3721303" cy="4936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25"/>
              </a:lnSpc>
            </a:pPr>
            <a:r>
              <a:rPr lang="en-US" sz="2874" b="true">
                <a:solidFill>
                  <a:srgbClr val="272525"/>
                </a:solidFill>
                <a:latin typeface="Petrona Bold"/>
                <a:ea typeface="Petrona Bold"/>
                <a:cs typeface="Petrona Bold"/>
                <a:sym typeface="Petrona Bold"/>
              </a:rPr>
              <a:t>Data Quality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6814242" y="5397551"/>
            <a:ext cx="4659363" cy="14466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Ensured reliability through deduplication, validation, and business rule enforcement</a:t>
            </a:r>
          </a:p>
        </p:txBody>
      </p:sp>
      <p:grpSp>
        <p:nvGrpSpPr>
          <p:cNvPr name="Group 22" id="22"/>
          <p:cNvGrpSpPr/>
          <p:nvPr/>
        </p:nvGrpSpPr>
        <p:grpSpPr>
          <a:xfrm rot="0">
            <a:off x="12045401" y="3416198"/>
            <a:ext cx="5254971" cy="3725761"/>
            <a:chOff x="0" y="0"/>
            <a:chExt cx="7006628" cy="4967681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6350" y="6350"/>
              <a:ext cx="6993890" cy="4955032"/>
            </a:xfrm>
            <a:custGeom>
              <a:avLst/>
              <a:gdLst/>
              <a:ahLst/>
              <a:cxnLst/>
              <a:rect r="r" b="b" t="t" l="l"/>
              <a:pathLst>
                <a:path h="4955032" w="6993890">
                  <a:moveTo>
                    <a:pt x="0" y="158750"/>
                  </a:moveTo>
                  <a:cubicBezTo>
                    <a:pt x="0" y="71120"/>
                    <a:pt x="71120" y="0"/>
                    <a:pt x="158877" y="0"/>
                  </a:cubicBezTo>
                  <a:lnTo>
                    <a:pt x="6835013" y="0"/>
                  </a:lnTo>
                  <a:cubicBezTo>
                    <a:pt x="6922770" y="0"/>
                    <a:pt x="6993890" y="71120"/>
                    <a:pt x="6993890" y="158750"/>
                  </a:cubicBezTo>
                  <a:lnTo>
                    <a:pt x="6993890" y="4796282"/>
                  </a:lnTo>
                  <a:cubicBezTo>
                    <a:pt x="6993890" y="4883912"/>
                    <a:pt x="6922770" y="4955032"/>
                    <a:pt x="6835013" y="4955032"/>
                  </a:cubicBezTo>
                  <a:lnTo>
                    <a:pt x="158877" y="4955032"/>
                  </a:lnTo>
                  <a:cubicBezTo>
                    <a:pt x="71120" y="4955032"/>
                    <a:pt x="0" y="4883912"/>
                    <a:pt x="0" y="4796282"/>
                  </a:cubicBezTo>
                  <a:close/>
                </a:path>
              </a:pathLst>
            </a:custGeom>
            <a:solidFill>
              <a:srgbClr val="CCEEFF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7006590" cy="4967732"/>
            </a:xfrm>
            <a:custGeom>
              <a:avLst/>
              <a:gdLst/>
              <a:ahLst/>
              <a:cxnLst/>
              <a:rect r="r" b="b" t="t" l="l"/>
              <a:pathLst>
                <a:path h="4967732" w="7006590">
                  <a:moveTo>
                    <a:pt x="0" y="165100"/>
                  </a:moveTo>
                  <a:cubicBezTo>
                    <a:pt x="0" y="73914"/>
                    <a:pt x="74041" y="0"/>
                    <a:pt x="165227" y="0"/>
                  </a:cubicBezTo>
                  <a:lnTo>
                    <a:pt x="6841363" y="0"/>
                  </a:lnTo>
                  <a:lnTo>
                    <a:pt x="6841363" y="6350"/>
                  </a:lnTo>
                  <a:lnTo>
                    <a:pt x="6841363" y="0"/>
                  </a:lnTo>
                  <a:cubicBezTo>
                    <a:pt x="6932549" y="0"/>
                    <a:pt x="7006590" y="73914"/>
                    <a:pt x="7006590" y="165100"/>
                  </a:cubicBezTo>
                  <a:lnTo>
                    <a:pt x="7000240" y="165100"/>
                  </a:lnTo>
                  <a:lnTo>
                    <a:pt x="7006590" y="165100"/>
                  </a:lnTo>
                  <a:lnTo>
                    <a:pt x="7006590" y="4802632"/>
                  </a:lnTo>
                  <a:lnTo>
                    <a:pt x="7000240" y="4802632"/>
                  </a:lnTo>
                  <a:lnTo>
                    <a:pt x="7006590" y="4802632"/>
                  </a:lnTo>
                  <a:cubicBezTo>
                    <a:pt x="7006590" y="4893818"/>
                    <a:pt x="6932549" y="4967732"/>
                    <a:pt x="6841363" y="4967732"/>
                  </a:cubicBezTo>
                  <a:lnTo>
                    <a:pt x="6841363" y="4961382"/>
                  </a:lnTo>
                  <a:lnTo>
                    <a:pt x="6841363" y="4967732"/>
                  </a:lnTo>
                  <a:lnTo>
                    <a:pt x="165227" y="4967732"/>
                  </a:lnTo>
                  <a:lnTo>
                    <a:pt x="165227" y="4961382"/>
                  </a:lnTo>
                  <a:lnTo>
                    <a:pt x="165227" y="4967732"/>
                  </a:lnTo>
                  <a:cubicBezTo>
                    <a:pt x="74041" y="4967732"/>
                    <a:pt x="0" y="4893818"/>
                    <a:pt x="0" y="4802632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4802632"/>
                  </a:lnTo>
                  <a:lnTo>
                    <a:pt x="6350" y="4802632"/>
                  </a:lnTo>
                  <a:lnTo>
                    <a:pt x="12700" y="4802632"/>
                  </a:lnTo>
                  <a:cubicBezTo>
                    <a:pt x="12700" y="4886833"/>
                    <a:pt x="81026" y="4955032"/>
                    <a:pt x="165227" y="4955032"/>
                  </a:cubicBezTo>
                  <a:lnTo>
                    <a:pt x="6841363" y="4955032"/>
                  </a:lnTo>
                  <a:cubicBezTo>
                    <a:pt x="6925564" y="4955032"/>
                    <a:pt x="6993890" y="4886833"/>
                    <a:pt x="6993890" y="4802632"/>
                  </a:cubicBezTo>
                  <a:lnTo>
                    <a:pt x="6993890" y="165100"/>
                  </a:lnTo>
                  <a:cubicBezTo>
                    <a:pt x="6993890" y="80899"/>
                    <a:pt x="6925564" y="12700"/>
                    <a:pt x="6841363" y="12700"/>
                  </a:cubicBezTo>
                  <a:lnTo>
                    <a:pt x="165227" y="12700"/>
                  </a:lnTo>
                  <a:lnTo>
                    <a:pt x="165227" y="6350"/>
                  </a:lnTo>
                  <a:lnTo>
                    <a:pt x="165227" y="12700"/>
                  </a:lnTo>
                  <a:cubicBezTo>
                    <a:pt x="81026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B2D4E5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25" id="25"/>
          <p:cNvGrpSpPr/>
          <p:nvPr/>
        </p:nvGrpSpPr>
        <p:grpSpPr>
          <a:xfrm rot="0">
            <a:off x="12343209" y="3714007"/>
            <a:ext cx="850554" cy="850554"/>
            <a:chOff x="0" y="0"/>
            <a:chExt cx="1134072" cy="1134072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1134110" cy="1134110"/>
            </a:xfrm>
            <a:custGeom>
              <a:avLst/>
              <a:gdLst/>
              <a:ahLst/>
              <a:cxnLst/>
              <a:rect r="r" b="b" t="t" l="l"/>
              <a:pathLst>
                <a:path h="1134110" w="1134110">
                  <a:moveTo>
                    <a:pt x="0" y="567055"/>
                  </a:moveTo>
                  <a:cubicBezTo>
                    <a:pt x="0" y="253873"/>
                    <a:pt x="253873" y="0"/>
                    <a:pt x="567055" y="0"/>
                  </a:cubicBezTo>
                  <a:cubicBezTo>
                    <a:pt x="880237" y="0"/>
                    <a:pt x="1134110" y="253873"/>
                    <a:pt x="1134110" y="567055"/>
                  </a:cubicBezTo>
                  <a:cubicBezTo>
                    <a:pt x="1134110" y="880237"/>
                    <a:pt x="880237" y="1134110"/>
                    <a:pt x="567055" y="1134110"/>
                  </a:cubicBezTo>
                  <a:cubicBezTo>
                    <a:pt x="253873" y="1134110"/>
                    <a:pt x="0" y="880237"/>
                    <a:pt x="0" y="567055"/>
                  </a:cubicBezTo>
                  <a:close/>
                </a:path>
              </a:pathLst>
            </a:custGeom>
            <a:solidFill>
              <a:srgbClr val="007EBD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27" id="27" descr="preencoded.png"/>
          <p:cNvSpPr/>
          <p:nvPr/>
        </p:nvSpPr>
        <p:spPr>
          <a:xfrm flipH="false" flipV="false" rot="0">
            <a:off x="12577172" y="3947817"/>
            <a:ext cx="382638" cy="382638"/>
          </a:xfrm>
          <a:custGeom>
            <a:avLst/>
            <a:gdLst/>
            <a:ahLst/>
            <a:cxnLst/>
            <a:rect r="r" b="b" t="t" l="l"/>
            <a:pathLst>
              <a:path h="382638" w="382638">
                <a:moveTo>
                  <a:pt x="0" y="0"/>
                </a:moveTo>
                <a:lnTo>
                  <a:pt x="382638" y="0"/>
                </a:lnTo>
                <a:lnTo>
                  <a:pt x="382638" y="382639"/>
                </a:lnTo>
                <a:lnTo>
                  <a:pt x="0" y="38263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4879" t="0" r="-4876" b="0"/>
            </a:stretch>
          </a:blipFill>
        </p:spPr>
      </p:sp>
      <p:sp>
        <p:nvSpPr>
          <p:cNvPr name="TextBox 28" id="28"/>
          <p:cNvSpPr txBox="true"/>
          <p:nvPr/>
        </p:nvSpPr>
        <p:spPr>
          <a:xfrm rot="0">
            <a:off x="12343209" y="4819498"/>
            <a:ext cx="3721303" cy="4936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25"/>
              </a:lnSpc>
            </a:pPr>
            <a:r>
              <a:rPr lang="en-US" sz="2874" b="true">
                <a:solidFill>
                  <a:srgbClr val="272525"/>
                </a:solidFill>
                <a:latin typeface="Petrona Bold"/>
                <a:ea typeface="Petrona Bold"/>
                <a:cs typeface="Petrona Bold"/>
                <a:sym typeface="Petrona Bold"/>
              </a:rPr>
              <a:t>Scalability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2343209" y="5397551"/>
            <a:ext cx="4659363" cy="14466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Built production-grade pipeline using Delta Lake for ACID transactions and time travel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992238" y="7370416"/>
            <a:ext cx="16303523" cy="992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This Medallion Architecture provides a robust foundation for enterprise data pipelines, enabling teams to maintain data quality while delivering actionable business insights.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DAG-YEBkln0</dc:identifier>
  <dcterms:modified xsi:type="dcterms:W3CDTF">2011-08-01T06:04:30Z</dcterms:modified>
  <cp:revision>1</cp:revision>
  <dc:title>Day-06.pptx</dc:title>
</cp:coreProperties>
</file>